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0"/>
  </p:notesMasterIdLst>
  <p:sldIdLst>
    <p:sldId id="256" r:id="rId2"/>
    <p:sldId id="257" r:id="rId3"/>
    <p:sldId id="346" r:id="rId4"/>
    <p:sldId id="258" r:id="rId5"/>
    <p:sldId id="347" r:id="rId6"/>
    <p:sldId id="260" r:id="rId7"/>
    <p:sldId id="261" r:id="rId8"/>
    <p:sldId id="262" r:id="rId9"/>
    <p:sldId id="264" r:id="rId10"/>
    <p:sldId id="290" r:id="rId11"/>
    <p:sldId id="299" r:id="rId12"/>
    <p:sldId id="301" r:id="rId13"/>
    <p:sldId id="279" r:id="rId14"/>
    <p:sldId id="280" r:id="rId15"/>
    <p:sldId id="265" r:id="rId16"/>
    <p:sldId id="281" r:id="rId17"/>
    <p:sldId id="266" r:id="rId18"/>
    <p:sldId id="267" r:id="rId19"/>
    <p:sldId id="269" r:id="rId20"/>
    <p:sldId id="274" r:id="rId21"/>
    <p:sldId id="275" r:id="rId22"/>
    <p:sldId id="276" r:id="rId23"/>
    <p:sldId id="282" r:id="rId24"/>
    <p:sldId id="283" r:id="rId25"/>
    <p:sldId id="284" r:id="rId26"/>
    <p:sldId id="285" r:id="rId27"/>
    <p:sldId id="286" r:id="rId28"/>
    <p:sldId id="291" r:id="rId29"/>
    <p:sldId id="292" r:id="rId30"/>
    <p:sldId id="287" r:id="rId31"/>
    <p:sldId id="288" r:id="rId32"/>
    <p:sldId id="277" r:id="rId33"/>
    <p:sldId id="278" r:id="rId34"/>
    <p:sldId id="296" r:id="rId35"/>
    <p:sldId id="297" r:id="rId36"/>
    <p:sldId id="298" r:id="rId37"/>
    <p:sldId id="293" r:id="rId38"/>
    <p:sldId id="294" r:id="rId39"/>
  </p:sldIdLst>
  <p:sldSz cx="12192000" cy="6858000"/>
  <p:notesSz cx="6858000" cy="9144000"/>
  <p:embeddedFontLst>
    <p:embeddedFont>
      <p:font typeface="Arial Black" panose="020B0604020202020204" pitchFamily="34" charset="0"/>
      <p:bold r:id="rId41"/>
    </p:embeddedFont>
    <p:embeddedFont>
      <p:font typeface="Noto Sans Symbols" panose="020B050204050402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i4AV1nQ9E/oSX7e/K7e57kuCbB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7B6"/>
    <a:srgbClr val="8F74FB"/>
    <a:srgbClr val="E7818E"/>
    <a:srgbClr val="E78394"/>
    <a:srgbClr val="E76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69"/>
    <p:restoredTop sz="94595"/>
  </p:normalViewPr>
  <p:slideViewPr>
    <p:cSldViewPr snapToGrid="0" snapToObjects="1">
      <p:cViewPr varScale="1">
        <p:scale>
          <a:sx n="96" d="100"/>
          <a:sy n="96" d="100"/>
        </p:scale>
        <p:origin x="168" y="4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93"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font" Target="fonts/font2.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92"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font" Target="fonts/font1.fntdata" /><Relationship Id="rId91"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90" Type="http://customschemas.google.com/relationships/presentationmetadata" Target="meta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94"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3.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923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408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647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134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814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3157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680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214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8392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4808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982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2541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435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706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0383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554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359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3063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43847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47460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7884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02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5"/>
          <p:cNvSpPr/>
          <p:nvPr/>
        </p:nvSpPr>
        <p:spPr>
          <a:xfrm>
            <a:off x="1007533" y="0"/>
            <a:ext cx="7934348"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5"/>
          <p:cNvSpPr/>
          <p:nvPr/>
        </p:nvSpPr>
        <p:spPr>
          <a:xfrm>
            <a:off x="8941881"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5"/>
          <p:cNvSpPr txBox="1">
            <a:spLocks noGrp="1"/>
          </p:cNvSpPr>
          <p:nvPr>
            <p:ph type="ctrTitle"/>
          </p:nvPr>
        </p:nvSpPr>
        <p:spPr>
          <a:xfrm>
            <a:off x="2611808" y="3428998"/>
            <a:ext cx="5518066" cy="226855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2772274" y="2268786"/>
            <a:ext cx="5357600" cy="1160213"/>
          </a:xfrm>
          <a:prstGeom prst="rect">
            <a:avLst/>
          </a:prstGeom>
          <a:noFill/>
          <a:ln>
            <a:noFill/>
          </a:ln>
        </p:spPr>
        <p:txBody>
          <a:bodyPr spcFirstLastPara="1" wrap="square" lIns="91425" tIns="0" rIns="91425" bIns="45700" anchor="b" anchorCtr="0">
            <a:normAutofit/>
          </a:bodyPr>
          <a:lstStyle>
            <a:lvl1pPr lvl="0" algn="r">
              <a:lnSpc>
                <a:spcPct val="120000"/>
              </a:lnSpc>
              <a:spcBef>
                <a:spcPts val="1000"/>
              </a:spcBef>
              <a:spcAft>
                <a:spcPts val="0"/>
              </a:spcAft>
              <a:buSzPts val="1620"/>
              <a:buNone/>
              <a:defRPr sz="1800" b="0">
                <a:solidFill>
                  <a:schemeClr val="lt1"/>
                </a:solidFill>
              </a:defRPr>
            </a:lvl1pPr>
            <a:lvl2pPr lvl="1" algn="ctr">
              <a:lnSpc>
                <a:spcPct val="120000"/>
              </a:lnSpc>
              <a:spcBef>
                <a:spcPts val="600"/>
              </a:spcBef>
              <a:spcAft>
                <a:spcPts val="0"/>
              </a:spcAft>
              <a:buSzPts val="1620"/>
              <a:buNone/>
              <a:defRPr sz="1800"/>
            </a:lvl2pPr>
            <a:lvl3pPr lvl="2" algn="ctr">
              <a:lnSpc>
                <a:spcPct val="120000"/>
              </a:lnSpc>
              <a:spcBef>
                <a:spcPts val="600"/>
              </a:spcBef>
              <a:spcAft>
                <a:spcPts val="0"/>
              </a:spcAft>
              <a:buSzPts val="1620"/>
              <a:buNone/>
              <a:defRPr sz="1800"/>
            </a:lvl3pPr>
            <a:lvl4pPr lvl="3" algn="ctr">
              <a:lnSpc>
                <a:spcPct val="120000"/>
              </a:lnSpc>
              <a:spcBef>
                <a:spcPts val="600"/>
              </a:spcBef>
              <a:spcAft>
                <a:spcPts val="0"/>
              </a:spcAft>
              <a:buSzPts val="1440"/>
              <a:buNone/>
              <a:defRPr sz="1600"/>
            </a:lvl4pPr>
            <a:lvl5pPr lvl="4" algn="ctr">
              <a:lnSpc>
                <a:spcPct val="120000"/>
              </a:lnSpc>
              <a:spcBef>
                <a:spcPts val="600"/>
              </a:spcBef>
              <a:spcAft>
                <a:spcPts val="0"/>
              </a:spcAft>
              <a:buSzPts val="1440"/>
              <a:buNone/>
              <a:defRPr sz="1600"/>
            </a:lvl5pPr>
            <a:lvl6pPr lvl="5" algn="ctr">
              <a:lnSpc>
                <a:spcPct val="120000"/>
              </a:lnSpc>
              <a:spcBef>
                <a:spcPts val="600"/>
              </a:spcBef>
              <a:spcAft>
                <a:spcPts val="0"/>
              </a:spcAft>
              <a:buSzPts val="1440"/>
              <a:buNone/>
              <a:defRPr sz="1600"/>
            </a:lvl6pPr>
            <a:lvl7pPr lvl="6" algn="ctr">
              <a:lnSpc>
                <a:spcPct val="120000"/>
              </a:lnSpc>
              <a:spcBef>
                <a:spcPts val="600"/>
              </a:spcBef>
              <a:spcAft>
                <a:spcPts val="0"/>
              </a:spcAft>
              <a:buSzPts val="1440"/>
              <a:buNone/>
              <a:defRPr sz="1600"/>
            </a:lvl7pPr>
            <a:lvl8pPr lvl="7" algn="ctr">
              <a:lnSpc>
                <a:spcPct val="120000"/>
              </a:lnSpc>
              <a:spcBef>
                <a:spcPts val="600"/>
              </a:spcBef>
              <a:spcAft>
                <a:spcPts val="0"/>
              </a:spcAft>
              <a:buSzPts val="1440"/>
              <a:buNone/>
              <a:defRPr sz="1600"/>
            </a:lvl8pPr>
            <a:lvl9pPr lvl="8" algn="ctr">
              <a:lnSpc>
                <a:spcPct val="120000"/>
              </a:lnSpc>
              <a:spcBef>
                <a:spcPts val="600"/>
              </a:spcBef>
              <a:spcAft>
                <a:spcPts val="600"/>
              </a:spcAft>
              <a:buSzPts val="1440"/>
              <a:buNone/>
              <a:defRPr sz="1600"/>
            </a:lvl9pPr>
          </a:lstStyle>
          <a:p>
            <a:endParaRPr/>
          </a:p>
        </p:txBody>
      </p:sp>
      <p:sp>
        <p:nvSpPr>
          <p:cNvPr id="20" name="Google Shape;20;p25"/>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5"/>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23" name="Google Shape;23;p25"/>
          <p:cNvSpPr txBox="1"/>
          <p:nvPr/>
        </p:nvSpPr>
        <p:spPr>
          <a:xfrm>
            <a:off x="2191282" y="3262852"/>
            <a:ext cx="41563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2400" b="0" i="0" u="none" strike="noStrike" cap="none">
                <a:solidFill>
                  <a:schemeClr val="accent6"/>
                </a:solidFill>
                <a:latin typeface="Noto Sans Symbols"/>
                <a:ea typeface="Noto Sans Symbols"/>
                <a:cs typeface="Noto Sans Symbols"/>
                <a:sym typeface="Noto Sans Symbols"/>
              </a:rPr>
              <a:t>◤</a:t>
            </a:r>
            <a:endParaRPr sz="24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8"/>
        <p:cNvGrpSpPr/>
        <p:nvPr/>
      </p:nvGrpSpPr>
      <p:grpSpPr>
        <a:xfrm>
          <a:off x="0" y="0"/>
          <a:ext cx="0" cy="0"/>
          <a:chOff x="0" y="0"/>
          <a:chExt cx="0" cy="0"/>
        </a:xfrm>
      </p:grpSpPr>
      <p:sp>
        <p:nvSpPr>
          <p:cNvPr id="99" name="Google Shape;99;p34"/>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4"/>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4"/>
          <p:cNvSpPr txBox="1"/>
          <p:nvPr/>
        </p:nvSpPr>
        <p:spPr>
          <a:xfrm>
            <a:off x="2194236"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02" name="Google Shape;102;p34"/>
          <p:cNvSpPr txBox="1">
            <a:spLocks noGrp="1"/>
          </p:cNvSpPr>
          <p:nvPr>
            <p:ph type="title"/>
          </p:nvPr>
        </p:nvSpPr>
        <p:spPr>
          <a:xfrm>
            <a:off x="2611808" y="808056"/>
            <a:ext cx="795409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4"/>
          <p:cNvSpPr txBox="1">
            <a:spLocks noGrp="1"/>
          </p:cNvSpPr>
          <p:nvPr>
            <p:ph type="body" idx="1"/>
          </p:nvPr>
        </p:nvSpPr>
        <p:spPr>
          <a:xfrm rot="5400000">
            <a:off x="4672955" y="152760"/>
            <a:ext cx="3997828" cy="7796540"/>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04" name="Google Shape;104;p34"/>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4"/>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4"/>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07"/>
        <p:cNvGrpSpPr/>
        <p:nvPr/>
      </p:nvGrpSpPr>
      <p:grpSpPr>
        <a:xfrm>
          <a:off x="0" y="0"/>
          <a:ext cx="0" cy="0"/>
          <a:chOff x="0" y="0"/>
          <a:chExt cx="0" cy="0"/>
        </a:xfrm>
      </p:grpSpPr>
      <p:sp>
        <p:nvSpPr>
          <p:cNvPr id="108" name="Google Shape;108;p35"/>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5"/>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5"/>
          <p:cNvSpPr txBox="1"/>
          <p:nvPr/>
        </p:nvSpPr>
        <p:spPr>
          <a:xfrm rot="5400000">
            <a:off x="10337141" y="416061"/>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11" name="Google Shape;111;p35"/>
          <p:cNvSpPr txBox="1">
            <a:spLocks noGrp="1"/>
          </p:cNvSpPr>
          <p:nvPr>
            <p:ph type="title"/>
          </p:nvPr>
        </p:nvSpPr>
        <p:spPr>
          <a:xfrm rot="5400000">
            <a:off x="7280577" y="2764621"/>
            <a:ext cx="5244126" cy="1326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5"/>
          <p:cNvSpPr txBox="1">
            <a:spLocks noGrp="1"/>
          </p:cNvSpPr>
          <p:nvPr>
            <p:ph type="body" idx="1"/>
          </p:nvPr>
        </p:nvSpPr>
        <p:spPr>
          <a:xfrm rot="5400000">
            <a:off x="3302436" y="276725"/>
            <a:ext cx="5079534" cy="6466903"/>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13" name="Google Shape;113;p35"/>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5"/>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5"/>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4"/>
        <p:cNvGrpSpPr/>
        <p:nvPr/>
      </p:nvGrpSpPr>
      <p:grpSpPr>
        <a:xfrm>
          <a:off x="0" y="0"/>
          <a:ext cx="0" cy="0"/>
          <a:chOff x="0" y="0"/>
          <a:chExt cx="0" cy="0"/>
        </a:xfrm>
      </p:grpSpPr>
      <p:sp>
        <p:nvSpPr>
          <p:cNvPr id="25" name="Google Shape;25;p26"/>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6"/>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6"/>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29" name="Google Shape;29;p26"/>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32" name="Google Shape;32;p26"/>
          <p:cNvSpPr txBox="1"/>
          <p:nvPr/>
        </p:nvSpPr>
        <p:spPr>
          <a:xfrm>
            <a:off x="2194943"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33"/>
        <p:cNvGrpSpPr/>
        <p:nvPr/>
      </p:nvGrpSpPr>
      <p:grpSpPr>
        <a:xfrm>
          <a:off x="0" y="0"/>
          <a:ext cx="0" cy="0"/>
          <a:chOff x="0" y="0"/>
          <a:chExt cx="0" cy="0"/>
        </a:xfrm>
      </p:grpSpPr>
      <p:sp>
        <p:nvSpPr>
          <p:cNvPr id="34" name="Google Shape;34;p27"/>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7"/>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7"/>
          <p:cNvSpPr txBox="1"/>
          <p:nvPr/>
        </p:nvSpPr>
        <p:spPr>
          <a:xfrm>
            <a:off x="2191843" y="2962586"/>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37" name="Google Shape;37;p27"/>
          <p:cNvSpPr txBox="1">
            <a:spLocks noGrp="1"/>
          </p:cNvSpPr>
          <p:nvPr>
            <p:ph type="title"/>
          </p:nvPr>
        </p:nvSpPr>
        <p:spPr>
          <a:xfrm>
            <a:off x="2609873" y="3147254"/>
            <a:ext cx="7956560" cy="1424746"/>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2773968" y="2268786"/>
            <a:ext cx="7791931" cy="878468"/>
          </a:xfrm>
          <a:prstGeom prst="rect">
            <a:avLst/>
          </a:prstGeom>
          <a:noFill/>
          <a:ln>
            <a:noFill/>
          </a:ln>
        </p:spPr>
        <p:txBody>
          <a:bodyPr spcFirstLastPara="1" wrap="square" lIns="91425" tIns="0" rIns="91425" bIns="45700" anchor="b" anchorCtr="0">
            <a:normAutofit/>
          </a:bodyPr>
          <a:lstStyle>
            <a:lvl1pPr marL="457200" lvl="0" indent="-228600" algn="r">
              <a:lnSpc>
                <a:spcPct val="120000"/>
              </a:lnSpc>
              <a:spcBef>
                <a:spcPts val="1000"/>
              </a:spcBef>
              <a:spcAft>
                <a:spcPts val="0"/>
              </a:spcAft>
              <a:buSzPts val="1620"/>
              <a:buNone/>
              <a:defRPr sz="1800">
                <a:solidFill>
                  <a:schemeClr val="lt1"/>
                </a:solidFill>
              </a:defRPr>
            </a:lvl1pPr>
            <a:lvl2pPr marL="914400" lvl="1" indent="-228600" algn="l">
              <a:lnSpc>
                <a:spcPct val="120000"/>
              </a:lnSpc>
              <a:spcBef>
                <a:spcPts val="600"/>
              </a:spcBef>
              <a:spcAft>
                <a:spcPts val="0"/>
              </a:spcAft>
              <a:buSzPts val="1620"/>
              <a:buNone/>
              <a:defRPr sz="1800">
                <a:solidFill>
                  <a:schemeClr val="lt1"/>
                </a:solidFill>
              </a:defRPr>
            </a:lvl2pPr>
            <a:lvl3pPr marL="1371600" lvl="2" indent="-228600" algn="l">
              <a:lnSpc>
                <a:spcPct val="120000"/>
              </a:lnSpc>
              <a:spcBef>
                <a:spcPts val="600"/>
              </a:spcBef>
              <a:spcAft>
                <a:spcPts val="0"/>
              </a:spcAft>
              <a:buSzPts val="1620"/>
              <a:buNone/>
              <a:defRPr sz="1800">
                <a:solidFill>
                  <a:schemeClr val="lt1"/>
                </a:solidFill>
              </a:defRPr>
            </a:lvl3pPr>
            <a:lvl4pPr marL="1828800" lvl="3" indent="-228600" algn="l">
              <a:lnSpc>
                <a:spcPct val="120000"/>
              </a:lnSpc>
              <a:spcBef>
                <a:spcPts val="600"/>
              </a:spcBef>
              <a:spcAft>
                <a:spcPts val="0"/>
              </a:spcAft>
              <a:buSzPts val="1440"/>
              <a:buNone/>
              <a:defRPr sz="1600">
                <a:solidFill>
                  <a:schemeClr val="lt1"/>
                </a:solidFill>
              </a:defRPr>
            </a:lvl4pPr>
            <a:lvl5pPr marL="2286000" lvl="4" indent="-228600" algn="l">
              <a:lnSpc>
                <a:spcPct val="120000"/>
              </a:lnSpc>
              <a:spcBef>
                <a:spcPts val="600"/>
              </a:spcBef>
              <a:spcAft>
                <a:spcPts val="0"/>
              </a:spcAft>
              <a:buSzPts val="1440"/>
              <a:buNone/>
              <a:defRPr sz="1600">
                <a:solidFill>
                  <a:schemeClr val="lt1"/>
                </a:solidFill>
              </a:defRPr>
            </a:lvl5pPr>
            <a:lvl6pPr marL="2743200" lvl="5" indent="-228600" algn="l">
              <a:lnSpc>
                <a:spcPct val="120000"/>
              </a:lnSpc>
              <a:spcBef>
                <a:spcPts val="600"/>
              </a:spcBef>
              <a:spcAft>
                <a:spcPts val="0"/>
              </a:spcAft>
              <a:buSzPts val="1440"/>
              <a:buNone/>
              <a:defRPr sz="1600">
                <a:solidFill>
                  <a:schemeClr val="lt1"/>
                </a:solidFill>
              </a:defRPr>
            </a:lvl6pPr>
            <a:lvl7pPr marL="3200400" lvl="6" indent="-228600" algn="l">
              <a:lnSpc>
                <a:spcPct val="120000"/>
              </a:lnSpc>
              <a:spcBef>
                <a:spcPts val="600"/>
              </a:spcBef>
              <a:spcAft>
                <a:spcPts val="0"/>
              </a:spcAft>
              <a:buSzPts val="1440"/>
              <a:buNone/>
              <a:defRPr sz="1600">
                <a:solidFill>
                  <a:schemeClr val="lt1"/>
                </a:solidFill>
              </a:defRPr>
            </a:lvl7pPr>
            <a:lvl8pPr marL="3657600" lvl="7" indent="-228600" algn="l">
              <a:lnSpc>
                <a:spcPct val="120000"/>
              </a:lnSpc>
              <a:spcBef>
                <a:spcPts val="600"/>
              </a:spcBef>
              <a:spcAft>
                <a:spcPts val="0"/>
              </a:spcAft>
              <a:buSzPts val="1440"/>
              <a:buNone/>
              <a:defRPr sz="1600">
                <a:solidFill>
                  <a:schemeClr val="lt1"/>
                </a:solidFill>
              </a:defRPr>
            </a:lvl8pPr>
            <a:lvl9pPr marL="4114800" lvl="8" indent="-228600" algn="l">
              <a:lnSpc>
                <a:spcPct val="120000"/>
              </a:lnSpc>
              <a:spcBef>
                <a:spcPts val="600"/>
              </a:spcBef>
              <a:spcAft>
                <a:spcPts val="600"/>
              </a:spcAft>
              <a:buSzPts val="1440"/>
              <a:buNone/>
              <a:defRPr sz="1600">
                <a:solidFill>
                  <a:schemeClr val="lt1"/>
                </a:solidFill>
              </a:defRPr>
            </a:lvl9pPr>
          </a:lstStyle>
          <a:p>
            <a:endParaRPr/>
          </a:p>
        </p:txBody>
      </p:sp>
      <p:sp>
        <p:nvSpPr>
          <p:cNvPr id="39" name="Google Shape;39;p27"/>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7"/>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7"/>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42"/>
        <p:cNvGrpSpPr/>
        <p:nvPr/>
      </p:nvGrpSpPr>
      <p:grpSpPr>
        <a:xfrm>
          <a:off x="0" y="0"/>
          <a:ext cx="0" cy="0"/>
          <a:chOff x="0" y="0"/>
          <a:chExt cx="0" cy="0"/>
        </a:xfrm>
      </p:grpSpPr>
      <p:sp>
        <p:nvSpPr>
          <p:cNvPr id="43" name="Google Shape;43;p28"/>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8"/>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8"/>
          <p:cNvSpPr txBox="1">
            <a:spLocks noGrp="1"/>
          </p:cNvSpPr>
          <p:nvPr>
            <p:ph type="title"/>
          </p:nvPr>
        </p:nvSpPr>
        <p:spPr>
          <a:xfrm>
            <a:off x="2609873" y="805817"/>
            <a:ext cx="7950984" cy="1081705"/>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2605374" y="2052116"/>
            <a:ext cx="3891960" cy="3997828"/>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47" name="Google Shape;47;p28"/>
          <p:cNvSpPr txBox="1">
            <a:spLocks noGrp="1"/>
          </p:cNvSpPr>
          <p:nvPr>
            <p:ph type="body" idx="2"/>
          </p:nvPr>
        </p:nvSpPr>
        <p:spPr>
          <a:xfrm>
            <a:off x="6666636" y="2052114"/>
            <a:ext cx="3894222" cy="3997829"/>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48" name="Google Shape;48;p28"/>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8"/>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8"/>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51" name="Google Shape;51;p28"/>
          <p:cNvSpPr txBox="1"/>
          <p:nvPr/>
        </p:nvSpPr>
        <p:spPr>
          <a:xfrm>
            <a:off x="2196172" y="641223"/>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52"/>
        <p:cNvGrpSpPr/>
        <p:nvPr/>
      </p:nvGrpSpPr>
      <p:grpSpPr>
        <a:xfrm>
          <a:off x="0" y="0"/>
          <a:ext cx="0" cy="0"/>
          <a:chOff x="0" y="0"/>
          <a:chExt cx="0" cy="0"/>
        </a:xfrm>
      </p:grpSpPr>
      <p:sp>
        <p:nvSpPr>
          <p:cNvPr id="53" name="Google Shape;53;p29"/>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9"/>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9"/>
          <p:cNvSpPr txBox="1"/>
          <p:nvPr/>
        </p:nvSpPr>
        <p:spPr>
          <a:xfrm>
            <a:off x="2193650" y="636424"/>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56" name="Google Shape;56;p29"/>
          <p:cNvSpPr txBox="1">
            <a:spLocks noGrp="1"/>
          </p:cNvSpPr>
          <p:nvPr>
            <p:ph type="title"/>
          </p:nvPr>
        </p:nvSpPr>
        <p:spPr>
          <a:xfrm>
            <a:off x="2609873" y="805818"/>
            <a:ext cx="7956560" cy="1078348"/>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9"/>
          <p:cNvSpPr txBox="1">
            <a:spLocks noGrp="1"/>
          </p:cNvSpPr>
          <p:nvPr>
            <p:ph type="body" idx="1"/>
          </p:nvPr>
        </p:nvSpPr>
        <p:spPr>
          <a:xfrm>
            <a:off x="2609285" y="2052115"/>
            <a:ext cx="3896467"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58" name="Google Shape;58;p29"/>
          <p:cNvSpPr txBox="1">
            <a:spLocks noGrp="1"/>
          </p:cNvSpPr>
          <p:nvPr>
            <p:ph type="body" idx="2"/>
          </p:nvPr>
        </p:nvSpPr>
        <p:spPr>
          <a:xfrm>
            <a:off x="2609285" y="2851331"/>
            <a:ext cx="3893623"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59" name="Google Shape;59;p29"/>
          <p:cNvSpPr txBox="1">
            <a:spLocks noGrp="1"/>
          </p:cNvSpPr>
          <p:nvPr>
            <p:ph type="body" idx="3"/>
          </p:nvPr>
        </p:nvSpPr>
        <p:spPr>
          <a:xfrm>
            <a:off x="6666634" y="2052115"/>
            <a:ext cx="3899798"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60" name="Google Shape;60;p29"/>
          <p:cNvSpPr txBox="1">
            <a:spLocks noGrp="1"/>
          </p:cNvSpPr>
          <p:nvPr>
            <p:ph type="body" idx="4"/>
          </p:nvPr>
        </p:nvSpPr>
        <p:spPr>
          <a:xfrm>
            <a:off x="6666635" y="2851331"/>
            <a:ext cx="3899798"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61" name="Google Shape;61;p29"/>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9"/>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9"/>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4"/>
        <p:cNvGrpSpPr/>
        <p:nvPr/>
      </p:nvGrpSpPr>
      <p:grpSpPr>
        <a:xfrm>
          <a:off x="0" y="0"/>
          <a:ext cx="0" cy="0"/>
          <a:chOff x="0" y="0"/>
          <a:chExt cx="0" cy="0"/>
        </a:xfrm>
      </p:grpSpPr>
      <p:sp>
        <p:nvSpPr>
          <p:cNvPr id="65" name="Google Shape;65;p30"/>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0"/>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0"/>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0"/>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0"/>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0"/>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
        <p:nvSpPr>
          <p:cNvPr id="71" name="Google Shape;71;p30"/>
          <p:cNvSpPr txBox="1"/>
          <p:nvPr/>
        </p:nvSpPr>
        <p:spPr>
          <a:xfrm>
            <a:off x="2196172" y="641226"/>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72"/>
        <p:cNvGrpSpPr/>
        <p:nvPr/>
      </p:nvGrpSpPr>
      <p:grpSpPr>
        <a:xfrm>
          <a:off x="0" y="0"/>
          <a:ext cx="0" cy="0"/>
          <a:chOff x="0" y="0"/>
          <a:chExt cx="0" cy="0"/>
        </a:xfrm>
      </p:grpSpPr>
      <p:sp>
        <p:nvSpPr>
          <p:cNvPr id="73" name="Google Shape;73;p31"/>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1"/>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1"/>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1"/>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78"/>
        <p:cNvGrpSpPr/>
        <p:nvPr/>
      </p:nvGrpSpPr>
      <p:grpSpPr>
        <a:xfrm>
          <a:off x="0" y="0"/>
          <a:ext cx="0" cy="0"/>
          <a:chOff x="0" y="0"/>
          <a:chExt cx="0" cy="0"/>
        </a:xfrm>
      </p:grpSpPr>
      <p:sp>
        <p:nvSpPr>
          <p:cNvPr id="79" name="Google Shape;79;p32"/>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2"/>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2"/>
          <p:cNvSpPr txBox="1"/>
          <p:nvPr/>
        </p:nvSpPr>
        <p:spPr>
          <a:xfrm>
            <a:off x="1554154"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82" name="Google Shape;82;p32"/>
          <p:cNvSpPr txBox="1">
            <a:spLocks noGrp="1"/>
          </p:cNvSpPr>
          <p:nvPr>
            <p:ph type="title"/>
          </p:nvPr>
        </p:nvSpPr>
        <p:spPr>
          <a:xfrm>
            <a:off x="1970323" y="1282451"/>
            <a:ext cx="2664361" cy="190324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2"/>
          <p:cNvSpPr txBox="1">
            <a:spLocks noGrp="1"/>
          </p:cNvSpPr>
          <p:nvPr>
            <p:ph type="body" idx="1"/>
          </p:nvPr>
        </p:nvSpPr>
        <p:spPr>
          <a:xfrm>
            <a:off x="5120154" y="805818"/>
            <a:ext cx="5446278" cy="5244126"/>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84" name="Google Shape;84;p32"/>
          <p:cNvSpPr txBox="1">
            <a:spLocks noGrp="1"/>
          </p:cNvSpPr>
          <p:nvPr>
            <p:ph type="body" idx="2"/>
          </p:nvPr>
        </p:nvSpPr>
        <p:spPr>
          <a:xfrm>
            <a:off x="1970322" y="3186154"/>
            <a:ext cx="2664361" cy="238639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40"/>
              <a:buNone/>
              <a:defRPr sz="16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85" name="Google Shape;85;p32"/>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2"/>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2"/>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8"/>
        <p:cNvGrpSpPr/>
        <p:nvPr/>
      </p:nvGrpSpPr>
      <p:grpSpPr>
        <a:xfrm>
          <a:off x="0" y="0"/>
          <a:ext cx="0" cy="0"/>
          <a:chOff x="0" y="0"/>
          <a:chExt cx="0" cy="0"/>
        </a:xfrm>
      </p:grpSpPr>
      <p:sp>
        <p:nvSpPr>
          <p:cNvPr id="89" name="Google Shape;89;p33"/>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3"/>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3"/>
          <p:cNvSpPr>
            <a:spLocks noGrp="1"/>
          </p:cNvSpPr>
          <p:nvPr>
            <p:ph type="pic" idx="2"/>
          </p:nvPr>
        </p:nvSpPr>
        <p:spPr>
          <a:xfrm>
            <a:off x="6747062" y="3229"/>
            <a:ext cx="4629734" cy="6858000"/>
          </a:xfrm>
          <a:prstGeom prst="rect">
            <a:avLst/>
          </a:prstGeom>
          <a:solidFill>
            <a:schemeClr val="lt1">
              <a:alpha val="9803"/>
            </a:schemeClr>
          </a:solidFill>
          <a:ln>
            <a:noFill/>
          </a:ln>
        </p:spPr>
      </p:sp>
      <p:sp>
        <p:nvSpPr>
          <p:cNvPr id="92" name="Google Shape;92;p33"/>
          <p:cNvSpPr txBox="1"/>
          <p:nvPr/>
        </p:nvSpPr>
        <p:spPr>
          <a:xfrm>
            <a:off x="1554686"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93" name="Google Shape;93;p33"/>
          <p:cNvSpPr txBox="1">
            <a:spLocks noGrp="1"/>
          </p:cNvSpPr>
          <p:nvPr>
            <p:ph type="title"/>
          </p:nvPr>
        </p:nvSpPr>
        <p:spPr>
          <a:xfrm>
            <a:off x="1971241" y="1282452"/>
            <a:ext cx="3970986" cy="19004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3"/>
          <p:cNvSpPr txBox="1">
            <a:spLocks noGrp="1"/>
          </p:cNvSpPr>
          <p:nvPr>
            <p:ph type="body" idx="1"/>
          </p:nvPr>
        </p:nvSpPr>
        <p:spPr>
          <a:xfrm>
            <a:off x="1970322" y="3182928"/>
            <a:ext cx="3971874" cy="238639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20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95" name="Google Shape;95;p33"/>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3"/>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3"/>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2.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pic>
        <p:nvPicPr>
          <p:cNvPr id="6" name="Google Shape;6;p24"/>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2831794" y="2105202"/>
            <a:ext cx="9360205" cy="4752798"/>
          </a:xfrm>
          <a:prstGeom prst="rect">
            <a:avLst/>
          </a:prstGeom>
          <a:noFill/>
          <a:ln>
            <a:noFill/>
          </a:ln>
        </p:spPr>
      </p:pic>
      <p:pic>
        <p:nvPicPr>
          <p:cNvPr id="7" name="Google Shape;7;p24"/>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0" y="0"/>
            <a:ext cx="12189867" cy="6858000"/>
          </a:xfrm>
          <a:prstGeom prst="rect">
            <a:avLst/>
          </a:prstGeom>
          <a:noFill/>
          <a:ln>
            <a:noFill/>
          </a:ln>
        </p:spPr>
      </p:pic>
      <p:sp>
        <p:nvSpPr>
          <p:cNvPr id="8" name="Google Shape;8;p24"/>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4"/>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lt1"/>
              </a:buClr>
              <a:buSzPts val="3400"/>
              <a:buFont typeface="Arial"/>
              <a:buNone/>
              <a:defRPr sz="3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24"/>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accent6"/>
              </a:buClr>
              <a:buSzPts val="1800"/>
              <a:buFont typeface="Noto Sans Symbols"/>
              <a:buChar char="▪"/>
              <a:defRPr sz="2000" b="0" i="0" u="none" strike="noStrike" cap="none">
                <a:solidFill>
                  <a:schemeClr val="lt1"/>
                </a:solidFill>
                <a:latin typeface="Arial"/>
                <a:ea typeface="Arial"/>
                <a:cs typeface="Arial"/>
                <a:sym typeface="Arial"/>
              </a:defRPr>
            </a:lvl1pPr>
            <a:lvl2pPr marL="914400" marR="0" lvl="1" indent="-331469" algn="l" rtl="0">
              <a:lnSpc>
                <a:spcPct val="120000"/>
              </a:lnSpc>
              <a:spcBef>
                <a:spcPts val="600"/>
              </a:spcBef>
              <a:spcAft>
                <a:spcPts val="0"/>
              </a:spcAft>
              <a:buClr>
                <a:schemeClr val="accent6"/>
              </a:buClr>
              <a:buSzPts val="1620"/>
              <a:buFont typeface="Noto Sans Symbols"/>
              <a:buChar char="▪"/>
              <a:defRPr sz="1800" b="0" i="0" u="none" strike="noStrike" cap="none">
                <a:solidFill>
                  <a:schemeClr val="lt1"/>
                </a:solidFill>
                <a:latin typeface="Arial"/>
                <a:ea typeface="Arial"/>
                <a:cs typeface="Arial"/>
                <a:sym typeface="Arial"/>
              </a:defRPr>
            </a:lvl2pPr>
            <a:lvl3pPr marL="1371600" marR="0" lvl="2" indent="-320039" algn="l" rtl="0">
              <a:lnSpc>
                <a:spcPct val="120000"/>
              </a:lnSpc>
              <a:spcBef>
                <a:spcPts val="600"/>
              </a:spcBef>
              <a:spcAft>
                <a:spcPts val="0"/>
              </a:spcAft>
              <a:buClr>
                <a:schemeClr val="accent6"/>
              </a:buClr>
              <a:buSzPts val="1440"/>
              <a:buFont typeface="Noto Sans Symbols"/>
              <a:buChar char="▪"/>
              <a:defRPr sz="1600" b="0" i="0" u="none" strike="noStrike" cap="none">
                <a:solidFill>
                  <a:schemeClr val="lt1"/>
                </a:solidFill>
                <a:latin typeface="Arial"/>
                <a:ea typeface="Arial"/>
                <a:cs typeface="Arial"/>
                <a:sym typeface="Arial"/>
              </a:defRPr>
            </a:lvl3pPr>
            <a:lvl4pPr marL="1828800" marR="0" lvl="3" indent="-308610" algn="l" rtl="0">
              <a:lnSpc>
                <a:spcPct val="120000"/>
              </a:lnSpc>
              <a:spcBef>
                <a:spcPts val="600"/>
              </a:spcBef>
              <a:spcAft>
                <a:spcPts val="0"/>
              </a:spcAft>
              <a:buClr>
                <a:schemeClr val="accent6"/>
              </a:buClr>
              <a:buSzPts val="1260"/>
              <a:buFont typeface="Noto Sans Symbols"/>
              <a:buChar char="▪"/>
              <a:defRPr sz="1400" b="0" i="0" u="none" strike="noStrike" cap="none">
                <a:solidFill>
                  <a:schemeClr val="lt1"/>
                </a:solidFill>
                <a:latin typeface="Arial"/>
                <a:ea typeface="Arial"/>
                <a:cs typeface="Arial"/>
                <a:sym typeface="Arial"/>
              </a:defRPr>
            </a:lvl4pPr>
            <a:lvl5pPr marL="2286000" marR="0" lvl="4"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5pPr>
            <a:lvl6pPr marL="2743200" marR="0" lvl="5"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6pPr>
            <a:lvl7pPr marL="3200400" marR="0" lvl="6"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7pPr>
            <a:lvl8pPr marL="3657600" marR="0" lvl="7"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8pPr>
            <a:lvl9pPr marL="4114800" marR="0" lvl="8" indent="-297179" algn="l" rtl="0">
              <a:lnSpc>
                <a:spcPct val="120000"/>
              </a:lnSpc>
              <a:spcBef>
                <a:spcPts val="600"/>
              </a:spcBef>
              <a:spcAft>
                <a:spcPts val="60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 name="Google Shape;11;p24"/>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 name="Google Shape;12;p24"/>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24"/>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rtl="0">
              <a:spcBef>
                <a:spcPts val="0"/>
              </a:spcBef>
              <a:buNone/>
              <a:defRPr sz="1800" b="0" i="0" u="none" strike="noStrike" cap="none">
                <a:solidFill>
                  <a:schemeClr val="lt1"/>
                </a:solidFill>
                <a:latin typeface="Arial"/>
                <a:ea typeface="Arial"/>
                <a:cs typeface="Arial"/>
                <a:sym typeface="Arial"/>
              </a:defRPr>
            </a:lvl1pPr>
            <a:lvl2pPr marL="0" marR="0" lvl="1" indent="0" algn="r" rtl="0">
              <a:spcBef>
                <a:spcPts val="0"/>
              </a:spcBef>
              <a:buNone/>
              <a:defRPr sz="1800" b="0" i="0" u="none" strike="noStrike" cap="none">
                <a:solidFill>
                  <a:schemeClr val="lt1"/>
                </a:solidFill>
                <a:latin typeface="Arial"/>
                <a:ea typeface="Arial"/>
                <a:cs typeface="Arial"/>
                <a:sym typeface="Arial"/>
              </a:defRPr>
            </a:lvl2pPr>
            <a:lvl3pPr marL="0" marR="0" lvl="2" indent="0" algn="r" rtl="0">
              <a:spcBef>
                <a:spcPts val="0"/>
              </a:spcBef>
              <a:buNone/>
              <a:defRPr sz="1800" b="0" i="0" u="none" strike="noStrike" cap="none">
                <a:solidFill>
                  <a:schemeClr val="lt1"/>
                </a:solidFill>
                <a:latin typeface="Arial"/>
                <a:ea typeface="Arial"/>
                <a:cs typeface="Arial"/>
                <a:sym typeface="Arial"/>
              </a:defRPr>
            </a:lvl3pPr>
            <a:lvl4pPr marL="0" marR="0" lvl="3" indent="0" algn="r" rtl="0">
              <a:spcBef>
                <a:spcPts val="0"/>
              </a:spcBef>
              <a:buNone/>
              <a:defRPr sz="1800" b="0" i="0" u="none" strike="noStrike" cap="none">
                <a:solidFill>
                  <a:schemeClr val="lt1"/>
                </a:solidFill>
                <a:latin typeface="Arial"/>
                <a:ea typeface="Arial"/>
                <a:cs typeface="Arial"/>
                <a:sym typeface="Arial"/>
              </a:defRPr>
            </a:lvl4pPr>
            <a:lvl5pPr marL="0" marR="0" lvl="4" indent="0" algn="r" rtl="0">
              <a:spcBef>
                <a:spcPts val="0"/>
              </a:spcBef>
              <a:buNone/>
              <a:defRPr sz="1800" b="0" i="0" u="none" strike="noStrike" cap="none">
                <a:solidFill>
                  <a:schemeClr val="lt1"/>
                </a:solidFill>
                <a:latin typeface="Arial"/>
                <a:ea typeface="Arial"/>
                <a:cs typeface="Arial"/>
                <a:sym typeface="Arial"/>
              </a:defRPr>
            </a:lvl5pPr>
            <a:lvl6pPr marL="0" marR="0" lvl="5" indent="0" algn="r" rtl="0">
              <a:spcBef>
                <a:spcPts val="0"/>
              </a:spcBef>
              <a:buNone/>
              <a:defRPr sz="1800" b="0" i="0" u="none" strike="noStrike" cap="none">
                <a:solidFill>
                  <a:schemeClr val="lt1"/>
                </a:solidFill>
                <a:latin typeface="Arial"/>
                <a:ea typeface="Arial"/>
                <a:cs typeface="Arial"/>
                <a:sym typeface="Arial"/>
              </a:defRPr>
            </a:lvl6pPr>
            <a:lvl7pPr marL="0" marR="0" lvl="6" indent="0" algn="r" rtl="0">
              <a:spcBef>
                <a:spcPts val="0"/>
              </a:spcBef>
              <a:buNone/>
              <a:defRPr sz="1800" b="0" i="0" u="none" strike="noStrike" cap="none">
                <a:solidFill>
                  <a:schemeClr val="lt1"/>
                </a:solidFill>
                <a:latin typeface="Arial"/>
                <a:ea typeface="Arial"/>
                <a:cs typeface="Arial"/>
                <a:sym typeface="Arial"/>
              </a:defRPr>
            </a:lvl7pPr>
            <a:lvl8pPr marL="0" marR="0" lvl="7" indent="0" algn="r" rtl="0">
              <a:spcBef>
                <a:spcPts val="0"/>
              </a:spcBef>
              <a:buNone/>
              <a:defRPr sz="1800" b="0" i="0" u="none" strike="noStrike" cap="none">
                <a:solidFill>
                  <a:schemeClr val="lt1"/>
                </a:solidFill>
                <a:latin typeface="Arial"/>
                <a:ea typeface="Arial"/>
                <a:cs typeface="Arial"/>
                <a:sym typeface="Arial"/>
              </a:defRPr>
            </a:lvl8pPr>
            <a:lvl9pPr marL="0" marR="0" lvl="8" indent="0" algn="r" rtl="0">
              <a:spcBef>
                <a:spcPts val="0"/>
              </a:spcBef>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a:p>
        </p:txBody>
      </p:sp>
      <p:sp>
        <p:nvSpPr>
          <p:cNvPr id="14" name="Google Shape;14;p24"/>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3.tiff" /><Relationship Id="rId2" Type="http://schemas.openxmlformats.org/officeDocument/2006/relationships/notesSlide" Target="../notesSlides/notesSlide10.xml" /><Relationship Id="rId1" Type="http://schemas.openxmlformats.org/officeDocument/2006/relationships/slideLayout" Target="../slideLayouts/slideLayout1.xml" /><Relationship Id="rId4" Type="http://schemas.openxmlformats.org/officeDocument/2006/relationships/image" Target="../media/image14.jpeg"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notesSlide" Target="../notesSlides/notesSlide13.xml" /><Relationship Id="rId1" Type="http://schemas.openxmlformats.org/officeDocument/2006/relationships/slideLayout" Target="../slideLayouts/slideLayout1.xml" /><Relationship Id="rId4" Type="http://schemas.microsoft.com/office/2007/relationships/hdphoto" Target="../media/hdphoto1.wdp" /></Relationships>
</file>

<file path=ppt/slides/_rels/slide14.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14.xml" /><Relationship Id="rId1" Type="http://schemas.openxmlformats.org/officeDocument/2006/relationships/slideLayout" Target="../slideLayouts/slideLayout1.xml" /><Relationship Id="rId5" Type="http://schemas.openxmlformats.org/officeDocument/2006/relationships/image" Target="../media/image19.jpeg" /><Relationship Id="rId4" Type="http://schemas.openxmlformats.org/officeDocument/2006/relationships/image" Target="../media/image18.jpeg" /></Relationships>
</file>

<file path=ppt/slides/_rels/slide15.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16.xml" /><Relationship Id="rId1" Type="http://schemas.openxmlformats.org/officeDocument/2006/relationships/slideLayout" Target="../slideLayouts/slideLayout1.xml" /><Relationship Id="rId4" Type="http://schemas.openxmlformats.org/officeDocument/2006/relationships/image" Target="../media/image22.tiff"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notesSlide" Target="../notesSlides/notesSlide19.xml" /><Relationship Id="rId1" Type="http://schemas.openxmlformats.org/officeDocument/2006/relationships/slideLayout" Target="../slideLayouts/slideLayout1.xml" /><Relationship Id="rId4" Type="http://schemas.openxmlformats.org/officeDocument/2006/relationships/image" Target="../media/image24.jpg"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26.tiff" /><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3" Type="http://schemas.openxmlformats.org/officeDocument/2006/relationships/image" Target="../media/image27.jpg" /><Relationship Id="rId2" Type="http://schemas.openxmlformats.org/officeDocument/2006/relationships/notesSlide" Target="../notesSlides/notesSlide22.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openxmlformats.org/officeDocument/2006/relationships/image" Target="../media/image28.tiff" /><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3" Type="http://schemas.openxmlformats.org/officeDocument/2006/relationships/image" Target="../media/image29.tiff" /><Relationship Id="rId2" Type="http://schemas.openxmlformats.org/officeDocument/2006/relationships/notesSlide" Target="../notesSlides/notesSlide24.xml" /><Relationship Id="rId1" Type="http://schemas.openxmlformats.org/officeDocument/2006/relationships/slideLayout" Target="../slideLayouts/slideLayout1.xml" /><Relationship Id="rId5" Type="http://schemas.openxmlformats.org/officeDocument/2006/relationships/image" Target="../media/image31.tiff" /><Relationship Id="rId4" Type="http://schemas.openxmlformats.org/officeDocument/2006/relationships/image" Target="../media/image30.tiff" /></Relationships>
</file>

<file path=ppt/slides/_rels/slide25.xml.rels><?xml version="1.0" encoding="UTF-8" standalone="yes"?>
<Relationships xmlns="http://schemas.openxmlformats.org/package/2006/relationships"><Relationship Id="rId3" Type="http://schemas.openxmlformats.org/officeDocument/2006/relationships/image" Target="../media/image32.tiff" /><Relationship Id="rId2" Type="http://schemas.openxmlformats.org/officeDocument/2006/relationships/notesSlide" Target="../notesSlides/notesSlide25.xml"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3" Type="http://schemas.openxmlformats.org/officeDocument/2006/relationships/image" Target="../media/image33.tiff" /><Relationship Id="rId2" Type="http://schemas.openxmlformats.org/officeDocument/2006/relationships/notesSlide" Target="../notesSlides/notesSlide26.xml" /><Relationship Id="rId1" Type="http://schemas.openxmlformats.org/officeDocument/2006/relationships/slideLayout" Target="../slideLayouts/slideLayout1.xml" /><Relationship Id="rId5" Type="http://schemas.openxmlformats.org/officeDocument/2006/relationships/image" Target="../media/image35.tiff" /><Relationship Id="rId4" Type="http://schemas.openxmlformats.org/officeDocument/2006/relationships/image" Target="../media/image34.tiff" /></Relationships>
</file>

<file path=ppt/slides/_rels/slide27.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notesSlide" Target="../notesSlides/notesSlide27.xml" /><Relationship Id="rId1" Type="http://schemas.openxmlformats.org/officeDocument/2006/relationships/slideLayout" Target="../slideLayouts/slideLayout1.xml" /><Relationship Id="rId4" Type="http://schemas.openxmlformats.org/officeDocument/2006/relationships/image" Target="../media/image37.jpeg" /></Relationships>
</file>

<file path=ppt/slides/_rels/slide28.xml.rels><?xml version="1.0" encoding="UTF-8" standalone="yes"?>
<Relationships xmlns="http://schemas.openxmlformats.org/package/2006/relationships"><Relationship Id="rId3" Type="http://schemas.openxmlformats.org/officeDocument/2006/relationships/image" Target="../media/image38.tiff" /><Relationship Id="rId2" Type="http://schemas.openxmlformats.org/officeDocument/2006/relationships/notesSlide" Target="../notesSlides/notesSlide28.xml"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3" Type="http://schemas.openxmlformats.org/officeDocument/2006/relationships/image" Target="../media/image39.tiff" /><Relationship Id="rId2" Type="http://schemas.openxmlformats.org/officeDocument/2006/relationships/notesSlide" Target="../notesSlides/notesSlide29.xml" /><Relationship Id="rId1" Type="http://schemas.openxmlformats.org/officeDocument/2006/relationships/slideLayout" Target="../slideLayouts/slideLayout1.xml" /><Relationship Id="rId4" Type="http://schemas.openxmlformats.org/officeDocument/2006/relationships/image" Target="../media/image40.jpe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3" Type="http://schemas.openxmlformats.org/officeDocument/2006/relationships/image" Target="../media/image41.tiff" /><Relationship Id="rId2" Type="http://schemas.openxmlformats.org/officeDocument/2006/relationships/notesSlide" Target="../notesSlides/notesSlide30.xml"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3" Type="http://schemas.openxmlformats.org/officeDocument/2006/relationships/image" Target="../media/image42.jpg" /><Relationship Id="rId2" Type="http://schemas.openxmlformats.org/officeDocument/2006/relationships/notesSlide" Target="../notesSlides/notesSlide32.xml"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3" Type="http://schemas.openxmlformats.org/officeDocument/2006/relationships/image" Target="../media/image43.jpeg" /><Relationship Id="rId2" Type="http://schemas.openxmlformats.org/officeDocument/2006/relationships/notesSlide" Target="../notesSlides/notesSlide33.xml" /><Relationship Id="rId1" Type="http://schemas.openxmlformats.org/officeDocument/2006/relationships/slideLayout" Target="../slideLayouts/slideLayout1.xml" /><Relationship Id="rId4" Type="http://schemas.openxmlformats.org/officeDocument/2006/relationships/image" Target="../media/image44.tiff" /></Relationships>
</file>

<file path=ppt/slides/_rels/slide34.xml.rels><?xml version="1.0" encoding="UTF-8" standalone="yes"?>
<Relationships xmlns="http://schemas.openxmlformats.org/package/2006/relationships"><Relationship Id="rId3" Type="http://schemas.openxmlformats.org/officeDocument/2006/relationships/image" Target="../media/image45.tiff" /><Relationship Id="rId2" Type="http://schemas.openxmlformats.org/officeDocument/2006/relationships/notesSlide" Target="../notesSlides/notesSlide34.xml"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3" Type="http://schemas.openxmlformats.org/officeDocument/2006/relationships/image" Target="../media/image46.tiff" /><Relationship Id="rId2" Type="http://schemas.openxmlformats.org/officeDocument/2006/relationships/notesSlide" Target="../notesSlides/notesSlide35.xml"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3" Type="http://schemas.openxmlformats.org/officeDocument/2006/relationships/image" Target="../media/image47.tiff" /><Relationship Id="rId2" Type="http://schemas.openxmlformats.org/officeDocument/2006/relationships/notesSlide" Target="../notesSlides/notesSlide36.xml" /><Relationship Id="rId1" Type="http://schemas.openxmlformats.org/officeDocument/2006/relationships/slideLayout" Target="../slideLayouts/slideLayout1.xml" /><Relationship Id="rId4" Type="http://schemas.openxmlformats.org/officeDocument/2006/relationships/image" Target="../media/image48.tiff" /></Relationships>
</file>

<file path=ppt/slides/_rels/slide37.xml.rels><?xml version="1.0" encoding="UTF-8" standalone="yes"?>
<Relationships xmlns="http://schemas.openxmlformats.org/package/2006/relationships"><Relationship Id="rId3" Type="http://schemas.openxmlformats.org/officeDocument/2006/relationships/image" Target="../media/image49.tiff" /><Relationship Id="rId2" Type="http://schemas.openxmlformats.org/officeDocument/2006/relationships/notesSlide" Target="../notesSlides/notesSlide37.xml"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8.jpg" /><Relationship Id="rId2" Type="http://schemas.openxmlformats.org/officeDocument/2006/relationships/notesSlide" Target="../notesSlides/notesSlide7.xml" /><Relationship Id="rId1" Type="http://schemas.openxmlformats.org/officeDocument/2006/relationships/slideLayout" Target="../slideLayouts/slideLayout1.xml" /><Relationship Id="rId5" Type="http://schemas.openxmlformats.org/officeDocument/2006/relationships/image" Target="../media/image10.jpg" /><Relationship Id="rId4" Type="http://schemas.openxmlformats.org/officeDocument/2006/relationships/image" Target="../media/image9.pn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notesSlide" Target="../notesSlides/notesSlide9.xml" /><Relationship Id="rId1" Type="http://schemas.openxmlformats.org/officeDocument/2006/relationships/slideLayout" Target="../slideLayouts/slideLayout1.xml" /><Relationship Id="rId4" Type="http://schemas.openxmlformats.org/officeDocument/2006/relationships/image" Target="../media/image12.jpeg" /></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19"/>
        <p:cNvGrpSpPr/>
        <p:nvPr/>
      </p:nvGrpSpPr>
      <p:grpSpPr>
        <a:xfrm>
          <a:off x="0" y="0"/>
          <a:ext cx="0" cy="0"/>
          <a:chOff x="0" y="0"/>
          <a:chExt cx="0" cy="0"/>
        </a:xfrm>
      </p:grpSpPr>
      <p:pic>
        <p:nvPicPr>
          <p:cNvPr id="120" name="Google Shape;120;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7999"/>
          </a:xfrm>
          <a:prstGeom prst="rect">
            <a:avLst/>
          </a:prstGeom>
          <a:noFill/>
          <a:ln>
            <a:noFill/>
          </a:ln>
        </p:spPr>
      </p:pic>
      <p:sp>
        <p:nvSpPr>
          <p:cNvPr id="121" name="Google Shape;121;p1"/>
          <p:cNvSpPr txBox="1"/>
          <p:nvPr/>
        </p:nvSpPr>
        <p:spPr>
          <a:xfrm>
            <a:off x="6132577" y="3334215"/>
            <a:ext cx="5543486" cy="120028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7200" b="1" u="none" strike="noStrike" cap="none" dirty="0">
                <a:solidFill>
                  <a:srgbClr val="FF0000"/>
                </a:solidFill>
                <a:latin typeface="Arial Black" panose="020B0604020202020204" pitchFamily="34" charset="0"/>
                <a:ea typeface="Avenir"/>
                <a:cs typeface="Arial Black" panose="020B0604020202020204" pitchFamily="34" charset="0"/>
                <a:sym typeface="Avenir"/>
              </a:rPr>
              <a:t>LA MAFIA</a:t>
            </a:r>
            <a:endParaRPr b="1" dirty="0">
              <a:latin typeface="Arial Black" panose="020B0604020202020204" pitchFamily="34" charset="0"/>
              <a:cs typeface="Arial Black" panose="020B0604020202020204" pitchFamily="34" charset="0"/>
            </a:endParaRPr>
          </a:p>
        </p:txBody>
      </p:sp>
      <p:sp>
        <p:nvSpPr>
          <p:cNvPr id="4" name="Google Shape;121;p1">
            <a:extLst>
              <a:ext uri="{FF2B5EF4-FFF2-40B4-BE49-F238E27FC236}">
                <a16:creationId xmlns:a16="http://schemas.microsoft.com/office/drawing/2014/main" id="{E35D450E-DC51-1944-A5E0-6F44363D9102}"/>
              </a:ext>
            </a:extLst>
          </p:cNvPr>
          <p:cNvSpPr txBox="1"/>
          <p:nvPr/>
        </p:nvSpPr>
        <p:spPr>
          <a:xfrm>
            <a:off x="6132577" y="4258721"/>
            <a:ext cx="5543486" cy="46162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2400" dirty="0">
                <a:solidFill>
                  <a:srgbClr val="FF0000"/>
                </a:solidFill>
                <a:latin typeface="Arial" panose="020B0604020202020204" pitchFamily="34" charset="0"/>
                <a:ea typeface="Avenir"/>
                <a:cs typeface="Arial" panose="020B0604020202020204" pitchFamily="34" charset="0"/>
                <a:sym typeface="Avenir"/>
              </a:rPr>
              <a:t>d</a:t>
            </a:r>
            <a:r>
              <a:rPr lang="it-IT" sz="2400" u="none" strike="noStrike" cap="none" dirty="0">
                <a:solidFill>
                  <a:srgbClr val="FF0000"/>
                </a:solidFill>
                <a:latin typeface="Arial" panose="020B0604020202020204" pitchFamily="34" charset="0"/>
                <a:ea typeface="Avenir"/>
                <a:cs typeface="Arial" panose="020B0604020202020204" pitchFamily="34" charset="0"/>
                <a:sym typeface="Avenir"/>
              </a:rPr>
              <a:t>i Sofia </a:t>
            </a:r>
            <a:r>
              <a:rPr lang="it-IT" sz="2400" u="none" strike="noStrike" cap="none" dirty="0" err="1">
                <a:solidFill>
                  <a:srgbClr val="FF0000"/>
                </a:solidFill>
                <a:latin typeface="Arial" panose="020B0604020202020204" pitchFamily="34" charset="0"/>
                <a:ea typeface="Avenir"/>
                <a:cs typeface="Arial" panose="020B0604020202020204" pitchFamily="34" charset="0"/>
                <a:sym typeface="Avenir"/>
              </a:rPr>
              <a:t>Aki</a:t>
            </a:r>
            <a:r>
              <a:rPr lang="it-IT" sz="2400" u="none" strike="noStrike" cap="none" dirty="0">
                <a:solidFill>
                  <a:srgbClr val="FF0000"/>
                </a:solidFill>
                <a:latin typeface="Arial" panose="020B0604020202020204" pitchFamily="34" charset="0"/>
                <a:ea typeface="Avenir"/>
                <a:cs typeface="Arial" panose="020B0604020202020204" pitchFamily="34" charset="0"/>
                <a:sym typeface="Avenir"/>
              </a:rPr>
              <a:t> Ambroso</a:t>
            </a:r>
            <a:endParaRPr sz="24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1"/>
                                        </p:tgtEl>
                                        <p:attrNameLst>
                                          <p:attrName>style.visibility</p:attrName>
                                        </p:attrNameLst>
                                      </p:cBhvr>
                                      <p:to>
                                        <p:strVal val="visible"/>
                                      </p:to>
                                    </p:set>
                                    <p:anim by="(-#ppt_w*2)" calcmode="lin" valueType="num">
                                      <p:cBhvr rctx="PPT">
                                        <p:cTn id="7" dur="500" autoRev="1" fill="hold">
                                          <p:stCondLst>
                                            <p:cond delay="0"/>
                                          </p:stCondLst>
                                        </p:cTn>
                                        <p:tgtEl>
                                          <p:spTgt spid="121"/>
                                        </p:tgtEl>
                                        <p:attrNameLst>
                                          <p:attrName>ppt_w</p:attrName>
                                        </p:attrNameLst>
                                      </p:cBhvr>
                                    </p:anim>
                                    <p:anim by="(#ppt_w*0.50)" calcmode="lin" valueType="num">
                                      <p:cBhvr>
                                        <p:cTn id="8" dur="500" decel="50000" autoRev="1" fill="hold">
                                          <p:stCondLst>
                                            <p:cond delay="0"/>
                                          </p:stCondLst>
                                        </p:cTn>
                                        <p:tgtEl>
                                          <p:spTgt spid="121"/>
                                        </p:tgtEl>
                                        <p:attrNameLst>
                                          <p:attrName>ppt_x</p:attrName>
                                        </p:attrNameLst>
                                      </p:cBhvr>
                                    </p:anim>
                                    <p:anim from="(-#ppt_h/2)" to="(#ppt_y)" calcmode="lin" valueType="num">
                                      <p:cBhvr>
                                        <p:cTn id="9" dur="1000" fill="hold">
                                          <p:stCondLst>
                                            <p:cond delay="0"/>
                                          </p:stCondLst>
                                        </p:cTn>
                                        <p:tgtEl>
                                          <p:spTgt spid="121"/>
                                        </p:tgtEl>
                                        <p:attrNameLst>
                                          <p:attrName>ppt_y</p:attrName>
                                        </p:attrNameLst>
                                      </p:cBhvr>
                                    </p:anim>
                                    <p:animRot by="21600000">
                                      <p:cBhvr>
                                        <p:cTn id="10" dur="1000" fill="hold">
                                          <p:stCondLst>
                                            <p:cond delay="0"/>
                                          </p:stCondLst>
                                        </p:cTn>
                                        <p:tgtEl>
                                          <p:spTgt spid="121"/>
                                        </p:tgtEl>
                                        <p:attrNameLst>
                                          <p:attrName>r</p:attrName>
                                        </p:attrNameLst>
                                      </p:cBhvr>
                                    </p:animRot>
                                  </p:childTnLst>
                                </p:cTn>
                              </p:par>
                            </p:childTnLst>
                          </p:cTn>
                        </p:par>
                        <p:par>
                          <p:cTn id="11" fill="hold">
                            <p:stCondLst>
                              <p:cond delay="16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by="(-#ppt_w*2)" calcmode="lin" valueType="num">
                                      <p:cBhvr rctx="PPT">
                                        <p:cTn id="14" dur="500" autoRev="1" fill="hold">
                                          <p:stCondLst>
                                            <p:cond delay="0"/>
                                          </p:stCondLst>
                                        </p:cTn>
                                        <p:tgtEl>
                                          <p:spTgt spid="4"/>
                                        </p:tgtEl>
                                        <p:attrNameLst>
                                          <p:attrName>ppt_w</p:attrName>
                                        </p:attrNameLst>
                                      </p:cBhvr>
                                    </p:anim>
                                    <p:anim by="(#ppt_w*0.50)" calcmode="lin" valueType="num">
                                      <p:cBhvr>
                                        <p:cTn id="15" dur="500" decel="50000" autoRev="1" fill="hold">
                                          <p:stCondLst>
                                            <p:cond delay="0"/>
                                          </p:stCondLst>
                                        </p:cTn>
                                        <p:tgtEl>
                                          <p:spTgt spid="4"/>
                                        </p:tgtEl>
                                        <p:attrNameLst>
                                          <p:attrName>ppt_x</p:attrName>
                                        </p:attrNameLst>
                                      </p:cBhvr>
                                    </p:anim>
                                    <p:anim from="(-#ppt_h/2)" to="(#ppt_y)" calcmode="lin" valueType="num">
                                      <p:cBhvr>
                                        <p:cTn id="16" dur="1000" fill="hold">
                                          <p:stCondLst>
                                            <p:cond delay="0"/>
                                          </p:stCondLst>
                                        </p:cTn>
                                        <p:tgtEl>
                                          <p:spTgt spid="4"/>
                                        </p:tgtEl>
                                        <p:attrNameLst>
                                          <p:attrName>ppt_y</p:attrName>
                                        </p:attrNameLst>
                                      </p:cBhvr>
                                    </p:anim>
                                    <p:animRot by="21600000">
                                      <p:cBhvr>
                                        <p:cTn id="17"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95"/>
        <p:cNvGrpSpPr/>
        <p:nvPr/>
      </p:nvGrpSpPr>
      <p:grpSpPr>
        <a:xfrm>
          <a:off x="0" y="0"/>
          <a:ext cx="0" cy="0"/>
          <a:chOff x="0" y="0"/>
          <a:chExt cx="0" cy="0"/>
        </a:xfrm>
      </p:grpSpPr>
      <p:sp>
        <p:nvSpPr>
          <p:cNvPr id="196" name="Google Shape;196;p11"/>
          <p:cNvSpPr txBox="1"/>
          <p:nvPr/>
        </p:nvSpPr>
        <p:spPr>
          <a:xfrm>
            <a:off x="0" y="216096"/>
            <a:ext cx="12191999" cy="8437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chemeClr val="bg1"/>
                </a:solidFill>
                <a:latin typeface="+mj-lt"/>
                <a:ea typeface="Avenir"/>
                <a:cs typeface="Avenir"/>
                <a:sym typeface="Avenir"/>
              </a:rPr>
              <a:t>Intervista: RENATO SCALIA</a:t>
            </a:r>
          </a:p>
          <a:p>
            <a:pPr lvl="0" algn="ctr">
              <a:lnSpc>
                <a:spcPts val="2520"/>
              </a:lnSpc>
            </a:pPr>
            <a:r>
              <a:rPr lang="it-IT" sz="2000" b="1" i="1" dirty="0">
                <a:solidFill>
                  <a:srgbClr val="E7818E"/>
                </a:solidFill>
                <a:latin typeface="+mj-lt"/>
                <a:ea typeface="Avenir"/>
                <a:cs typeface="Avenir"/>
                <a:sym typeface="Avenir"/>
              </a:rPr>
              <a:t>Componente dell'Ufficio di Presidenza della Fondazione Antonino Caponnetto</a:t>
            </a:r>
            <a:endParaRPr sz="2000" i="1" dirty="0">
              <a:solidFill>
                <a:srgbClr val="E7818E"/>
              </a:solidFill>
              <a:latin typeface="+mj-lt"/>
            </a:endParaRPr>
          </a:p>
        </p:txBody>
      </p:sp>
      <p:sp>
        <p:nvSpPr>
          <p:cNvPr id="197" name="Google Shape;197;p11"/>
          <p:cNvSpPr txBox="1"/>
          <p:nvPr/>
        </p:nvSpPr>
        <p:spPr>
          <a:xfrm>
            <a:off x="381001" y="1023300"/>
            <a:ext cx="8196941" cy="5909270"/>
          </a:xfrm>
          <a:prstGeom prst="rect">
            <a:avLst/>
          </a:prstGeom>
          <a:noFill/>
          <a:ln>
            <a:noFill/>
          </a:ln>
        </p:spPr>
        <p:txBody>
          <a:bodyPr spcFirstLastPara="1" wrap="square" lIns="91425" tIns="45700" rIns="91425" bIns="45700" anchor="t" anchorCtr="0">
            <a:spAutoFit/>
          </a:bodyPr>
          <a:lstStyle/>
          <a:p>
            <a:pPr lvl="0" algn="just"/>
            <a:r>
              <a:rPr lang="it-IT" b="1" i="1" dirty="0">
                <a:solidFill>
                  <a:schemeClr val="lt1"/>
                </a:solidFill>
                <a:latin typeface="+mj-lt"/>
                <a:ea typeface="Avenir"/>
                <a:cs typeface="Avenir"/>
                <a:sym typeface="Avenir"/>
              </a:rPr>
              <a:t>1) Di cosa si occupa?</a:t>
            </a:r>
          </a:p>
          <a:p>
            <a:pPr lvl="0" algn="just"/>
            <a:r>
              <a:rPr lang="it-IT" dirty="0">
                <a:solidFill>
                  <a:schemeClr val="lt1"/>
                </a:solidFill>
                <a:latin typeface="+mj-lt"/>
                <a:ea typeface="Avenir"/>
                <a:cs typeface="Avenir"/>
                <a:sym typeface="Avenir"/>
              </a:rPr>
              <a:t>Sono un ex ispettore di polizia, dal 1979, mi sono occupato di antiterrorismo e negli ultimi anni di antimafia. Nel ‘93 ho avuto la fortuna di diventare caposcorta di Caponnetto, seppur per un breve periodo. Lui riteneva fondamentale parlare ai giovani andando nelle scuole e io rimasi colpito dal suo carisma e dalla capacità che aveva di parlare e di </a:t>
            </a:r>
            <a:r>
              <a:rPr lang="it-IT" b="1" dirty="0">
                <a:solidFill>
                  <a:schemeClr val="lt1"/>
                </a:solidFill>
                <a:latin typeface="+mj-lt"/>
                <a:ea typeface="Avenir"/>
                <a:cs typeface="Avenir"/>
                <a:sym typeface="Avenir"/>
              </a:rPr>
              <a:t>trasmettere la cultura della legalità</a:t>
            </a:r>
            <a:r>
              <a:rPr lang="it-IT" dirty="0">
                <a:solidFill>
                  <a:schemeClr val="lt1"/>
                </a:solidFill>
                <a:latin typeface="+mj-lt"/>
                <a:ea typeface="Avenir"/>
                <a:cs typeface="Avenir"/>
                <a:sym typeface="Avenir"/>
              </a:rPr>
              <a:t> quando, un giorno, un ragazzo mi si avvicinò e mi disse che gli erano rimaste impresse le parole che disse Caponnetto in uno di questi incontri, lì capii quanto fosse fondamentale parlare con i ragazzi. Dopodiché sono passato alla DIGOS e alla DIA. Attualmente faccio parte del direttivo della Fondazione Caponnetto e Presidente di un’Associazione che si occupa di mobbing sul lavoro e nella scorsa legislatura sono stato Consulente della Commissione Parlamentare Antimafia ma la cosa che amo fare è andare a parlare nelle scuole ai giovani, dalla materna all’Università, ogni volta ne esco arricchito. L’anno scorso è uscito anche un fumetto su di me: </a:t>
            </a:r>
            <a:r>
              <a:rPr lang="it-IT" b="1" dirty="0">
                <a:solidFill>
                  <a:schemeClr val="lt1"/>
                </a:solidFill>
                <a:latin typeface="+mj-lt"/>
                <a:ea typeface="Avenir"/>
                <a:cs typeface="Avenir"/>
                <a:sym typeface="Avenir"/>
              </a:rPr>
              <a:t>Resistere, quattro storie di lotta alla mafia.</a:t>
            </a:r>
          </a:p>
          <a:p>
            <a:pPr lvl="0" algn="just"/>
            <a:r>
              <a:rPr lang="it-IT" b="1" i="1" dirty="0">
                <a:solidFill>
                  <a:schemeClr val="lt1"/>
                </a:solidFill>
                <a:ea typeface="Avenir"/>
                <a:cs typeface="Avenir"/>
                <a:sym typeface="Avenir"/>
              </a:rPr>
              <a:t>2) Cosa ama del suo lavoro?</a:t>
            </a:r>
          </a:p>
          <a:p>
            <a:pPr lvl="0" algn="just"/>
            <a:r>
              <a:rPr lang="it-IT" dirty="0">
                <a:solidFill>
                  <a:schemeClr val="lt1"/>
                </a:solidFill>
                <a:ea typeface="Avenir"/>
                <a:cs typeface="Avenir"/>
                <a:sym typeface="Avenir"/>
              </a:rPr>
              <a:t>Oltre a quello che ho detto prima, ossia parlare agli studenti, Io adoro fare analisi. La Fondazione Caponnetto è costituita da vari elementi che hanno fatto parte delle forze di polizia e si occupa di analizzare quello che succede in un dato territorio, di capire quello che c’è di negativo e di trasformarlo.</a:t>
            </a:r>
          </a:p>
          <a:p>
            <a:pPr lvl="0" algn="just"/>
            <a:r>
              <a:rPr lang="it-IT" b="1" i="1" dirty="0">
                <a:solidFill>
                  <a:schemeClr val="lt1"/>
                </a:solidFill>
                <a:ea typeface="Avenir"/>
                <a:cs typeface="Avenir"/>
                <a:sym typeface="Avenir"/>
              </a:rPr>
              <a:t>3) Ha mai avuto paura?</a:t>
            </a:r>
          </a:p>
          <a:p>
            <a:pPr lvl="0" algn="just"/>
            <a:r>
              <a:rPr lang="it-IT" dirty="0">
                <a:solidFill>
                  <a:schemeClr val="lt1"/>
                </a:solidFill>
                <a:ea typeface="Avenir"/>
                <a:cs typeface="Avenir"/>
                <a:sym typeface="Avenir"/>
              </a:rPr>
              <a:t>Paura mai. Quando decisi di entrare in polizia nel 1978, erano altri tempi e di poliziotti ne ammazzavano parecchi. Ne ammazzarono due di fronte al carcere di Torino, poi ci fu la strage di Via Fani in cui ammazzarono Aldo Moro, politico della democrazia Cristiana, poi ne ammazzarono uno a Firenze e altri due a Empoli. Eravamo consapevoli che ci sarebbe stato questo rischio, infatti mia madre non era contentissima della mia scelta. All’epoca mettevano le bombe, ti facevano saltare in aria in un attimo. Noi avevamo 18,19,20 anni ed eravamo in prima linea, entravamo nei luoghi a rischio per primi ma paura non l’ho mai avuta. </a:t>
            </a:r>
          </a:p>
        </p:txBody>
      </p:sp>
      <p:pic>
        <p:nvPicPr>
          <p:cNvPr id="4" name="Immagine 3">
            <a:extLst>
              <a:ext uri="{FF2B5EF4-FFF2-40B4-BE49-F238E27FC236}">
                <a16:creationId xmlns:a16="http://schemas.microsoft.com/office/drawing/2014/main" id="{07720F1E-433E-5F4E-B586-63A376840C35}"/>
              </a:ext>
            </a:extLst>
          </p:cNvPr>
          <p:cNvPicPr>
            <a:picLocks noChangeAspect="1"/>
          </p:cNvPicPr>
          <p:nvPr/>
        </p:nvPicPr>
        <p:blipFill>
          <a:blip r:embed="rId3"/>
          <a:stretch>
            <a:fillRect/>
          </a:stretch>
        </p:blipFill>
        <p:spPr>
          <a:xfrm>
            <a:off x="8664315" y="1400258"/>
            <a:ext cx="3146684" cy="3189017"/>
          </a:xfrm>
          <a:prstGeom prst="rect">
            <a:avLst/>
          </a:prstGeom>
          <a:ln>
            <a:solidFill>
              <a:schemeClr val="bg1"/>
            </a:solidFill>
          </a:ln>
        </p:spPr>
      </p:pic>
      <p:pic>
        <p:nvPicPr>
          <p:cNvPr id="5" name="Immagine 4">
            <a:extLst>
              <a:ext uri="{FF2B5EF4-FFF2-40B4-BE49-F238E27FC236}">
                <a16:creationId xmlns:a16="http://schemas.microsoft.com/office/drawing/2014/main" id="{8147B70C-0834-7A41-81A2-3CEEDC7EF32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664314" y="4695885"/>
            <a:ext cx="3146684" cy="1384920"/>
          </a:xfrm>
          <a:prstGeom prst="rect">
            <a:avLst/>
          </a:prstGeom>
          <a:ln>
            <a:solidFill>
              <a:schemeClr val="bg1"/>
            </a:solidFill>
          </a:ln>
        </p:spPr>
      </p:pic>
    </p:spTree>
    <p:extLst>
      <p:ext uri="{BB962C8B-B14F-4D97-AF65-F5344CB8AC3E}">
        <p14:creationId xmlns:p14="http://schemas.microsoft.com/office/powerpoint/2010/main" val="239111353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dissolve">
                                      <p:cBhvr>
                                        <p:cTn id="7" dur="1000"/>
                                        <p:tgtEl>
                                          <p:spTgt spid="196"/>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circle(in)">
                                      <p:cBhvr>
                                        <p:cTn id="11" dur="2000"/>
                                        <p:tgtEl>
                                          <p:spTgt spid="197"/>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95"/>
        <p:cNvGrpSpPr/>
        <p:nvPr/>
      </p:nvGrpSpPr>
      <p:grpSpPr>
        <a:xfrm>
          <a:off x="0" y="0"/>
          <a:ext cx="0" cy="0"/>
          <a:chOff x="0" y="0"/>
          <a:chExt cx="0" cy="0"/>
        </a:xfrm>
      </p:grpSpPr>
      <p:sp>
        <p:nvSpPr>
          <p:cNvPr id="2" name="CasellaDiTesto 1">
            <a:extLst>
              <a:ext uri="{FF2B5EF4-FFF2-40B4-BE49-F238E27FC236}">
                <a16:creationId xmlns:a16="http://schemas.microsoft.com/office/drawing/2014/main" id="{646CA558-A51B-A849-8EFA-5A26531D429E}"/>
              </a:ext>
            </a:extLst>
          </p:cNvPr>
          <p:cNvSpPr txBox="1"/>
          <p:nvPr/>
        </p:nvSpPr>
        <p:spPr>
          <a:xfrm>
            <a:off x="359764" y="374756"/>
            <a:ext cx="11377534" cy="6771084"/>
          </a:xfrm>
          <a:prstGeom prst="rect">
            <a:avLst/>
          </a:prstGeom>
          <a:noFill/>
        </p:spPr>
        <p:txBody>
          <a:bodyPr wrap="square" rtlCol="0">
            <a:spAutoFit/>
          </a:bodyPr>
          <a:lstStyle/>
          <a:p>
            <a:pPr lvl="0" algn="just"/>
            <a:r>
              <a:rPr lang="it-IT" spc="-50" dirty="0">
                <a:solidFill>
                  <a:schemeClr val="lt1"/>
                </a:solidFill>
                <a:latin typeface="+mn-lt"/>
                <a:ea typeface="Avenir"/>
                <a:cs typeface="Avenir"/>
                <a:sym typeface="Avenir"/>
              </a:rPr>
              <a:t>Una volta ho avuto fastidio, quando dopo una perquisizione, un presunto affiliato della mafia mi venne a cercare in ufficio ma io non ero presente per cui si avvicinò al collega che fece la perquisizione con me e gli disse: “Digli a Renato che ogni tanto lo vediamo ai giardini con le figlie”.</a:t>
            </a:r>
          </a:p>
          <a:p>
            <a:pPr lvl="0" algn="just"/>
            <a:r>
              <a:rPr lang="it-IT" spc="-50" dirty="0">
                <a:solidFill>
                  <a:schemeClr val="lt1"/>
                </a:solidFill>
                <a:latin typeface="+mn-lt"/>
                <a:ea typeface="Avenir"/>
                <a:cs typeface="Avenir"/>
                <a:sym typeface="Avenir"/>
              </a:rPr>
              <a:t>All’epoca le mie figlie erano delle bambine e, fino a quando parlano di me va bene ma quando mettono in mezzo la mia famiglia mi da molto fastidio, ma paura vera non l’ho mai avuta. </a:t>
            </a:r>
          </a:p>
          <a:p>
            <a:pPr lvl="0" algn="just"/>
            <a:r>
              <a:rPr lang="it-IT" b="1" i="1" spc="-50" dirty="0">
                <a:solidFill>
                  <a:schemeClr val="lt1"/>
                </a:solidFill>
                <a:latin typeface="+mn-lt"/>
                <a:ea typeface="Avenir"/>
                <a:cs typeface="Avenir"/>
                <a:sym typeface="Avenir"/>
              </a:rPr>
              <a:t>4) Cosa è la mafia?</a:t>
            </a:r>
          </a:p>
          <a:p>
            <a:pPr lvl="0" algn="just"/>
            <a:r>
              <a:rPr lang="it-IT" spc="-50" dirty="0">
                <a:solidFill>
                  <a:schemeClr val="lt1"/>
                </a:solidFill>
                <a:latin typeface="+mn-lt"/>
                <a:ea typeface="Avenir"/>
                <a:cs typeface="Avenir"/>
                <a:sym typeface="Avenir"/>
              </a:rPr>
              <a:t>Qualcuno dice che è inopportuno parlare ai giovani della mafia ma invece bisogna prepararli perché mentre prima il pericolo si trovava nel sud Italia ora è diffuso in tutta Italia.</a:t>
            </a:r>
          </a:p>
          <a:p>
            <a:pPr lvl="0" algn="just"/>
            <a:r>
              <a:rPr lang="it-IT" spc="-50" dirty="0">
                <a:solidFill>
                  <a:schemeClr val="lt1"/>
                </a:solidFill>
                <a:latin typeface="+mn-lt"/>
                <a:ea typeface="Avenir"/>
                <a:cs typeface="Avenir"/>
                <a:sym typeface="Avenir"/>
              </a:rPr>
              <a:t>Partecipai ad un evento con la Direzione Investigativa Antimafia di Padova (quindi Nord) e ricordo che telefonò la figlia di un imprenditore ricattato dalla mafia perché doveva pagare il pizzo. Disse che la mafia non sapeva </a:t>
            </a:r>
            <a:r>
              <a:rPr lang="it-IT" spc="-50" dirty="0">
                <a:solidFill>
                  <a:schemeClr val="lt1"/>
                </a:solidFill>
                <a:ea typeface="Avenir"/>
                <a:cs typeface="Avenir"/>
                <a:sym typeface="Avenir"/>
              </a:rPr>
              <a:t>neanche cosa fosse ma quando cominciò a vedere il padre piangere disperato perché non sapeva come pagare decidendo poi di denunciare, cominciò a chiedersi ma com’è possibile, siamo in Veneto, la mafia qui non c’è. Ecco perché è utile spiegare… nelle scuole spesso racconto la mia vita, Io sono nato a Roma in un quartiere chiamato </a:t>
            </a:r>
            <a:r>
              <a:rPr lang="it-IT" spc="-50" dirty="0" err="1">
                <a:solidFill>
                  <a:schemeClr val="lt1"/>
                </a:solidFill>
                <a:ea typeface="Avenir"/>
                <a:cs typeface="Avenir"/>
                <a:sym typeface="Avenir"/>
              </a:rPr>
              <a:t>centocelle</a:t>
            </a:r>
            <a:r>
              <a:rPr lang="it-IT" spc="-50" dirty="0">
                <a:solidFill>
                  <a:schemeClr val="lt1"/>
                </a:solidFill>
                <a:ea typeface="Avenir"/>
                <a:cs typeface="Avenir"/>
                <a:sym typeface="Avenir"/>
              </a:rPr>
              <a:t> e alla tua età frequentavo un bar gestito da criminali romani, siciliani e campani, frequentato quindi dai loro amici che giravano con belle macchine e belle donne, quindi io e i miei amici saremmo potuti essere facilmente attirati da quella vita ma un giorno vidi una ragazza di circa 18 anni con degli occhialoni scuri e dietro nascondeva un occhio tumefatto in quanto sfruttata dalla malavita. Per fortuna abbiamo scelto di non mischiarci a loro e molti di noi, io ho altri due fratelli, hanno scelto di entrare nelle forze dell’ordine.</a:t>
            </a:r>
          </a:p>
          <a:p>
            <a:pPr lvl="0" algn="just"/>
            <a:r>
              <a:rPr lang="it-IT" spc="-50" dirty="0">
                <a:solidFill>
                  <a:schemeClr val="lt1"/>
                </a:solidFill>
                <a:ea typeface="Avenir"/>
                <a:cs typeface="Avenir"/>
                <a:sym typeface="Avenir"/>
              </a:rPr>
              <a:t>A Roma fino a qualche anno fa dicevano che la mafia non c’era, ma invece io l’ho conosciuta nei primi anni ’70. Il primo pentito terrorista che conobbi era romano e sapendo che io ero di </a:t>
            </a:r>
            <a:r>
              <a:rPr lang="it-IT" spc="-50" dirty="0" err="1">
                <a:solidFill>
                  <a:schemeClr val="lt1"/>
                </a:solidFill>
                <a:ea typeface="Avenir"/>
                <a:cs typeface="Avenir"/>
                <a:sym typeface="Avenir"/>
              </a:rPr>
              <a:t>Centocelle</a:t>
            </a:r>
            <a:r>
              <a:rPr lang="it-IT" spc="-50" dirty="0">
                <a:solidFill>
                  <a:schemeClr val="lt1"/>
                </a:solidFill>
                <a:ea typeface="Avenir"/>
                <a:cs typeface="Avenir"/>
                <a:sym typeface="Avenir"/>
              </a:rPr>
              <a:t> mi raccontò che lui veniva a comprarsi le armi praticamente sotto casa mia! Io e i mie amici abbiamo rischiato di fare quella scelta, la tentazione era forte vedendo tutti i soldi che giravano intorno a loro.</a:t>
            </a:r>
          </a:p>
          <a:p>
            <a:pPr algn="just"/>
            <a:r>
              <a:rPr lang="it-IT" spc="-50" dirty="0">
                <a:solidFill>
                  <a:schemeClr val="lt1"/>
                </a:solidFill>
                <a:ea typeface="Avenir"/>
                <a:cs typeface="Avenir"/>
                <a:sym typeface="Avenir"/>
              </a:rPr>
              <a:t>Dal 2020 in poi col </a:t>
            </a:r>
            <a:r>
              <a:rPr lang="it-IT" spc="-50" dirty="0" err="1">
                <a:solidFill>
                  <a:schemeClr val="lt1"/>
                </a:solidFill>
                <a:ea typeface="Avenir"/>
                <a:cs typeface="Avenir"/>
                <a:sym typeface="Avenir"/>
              </a:rPr>
              <a:t>Covid</a:t>
            </a:r>
            <a:r>
              <a:rPr lang="it-IT" spc="-50" dirty="0">
                <a:solidFill>
                  <a:schemeClr val="lt1"/>
                </a:solidFill>
                <a:ea typeface="Avenir"/>
                <a:cs typeface="Avenir"/>
                <a:sym typeface="Avenir"/>
              </a:rPr>
              <a:t> per la vostra generazione la situazione è peggiorata, dopo c’è stata la guerra, ora l’alluvione in Emilia Romagna, dal punto di vista psicologico è stata pesante e prima di allora non si erano mai verificati fatti violenti come l’accoltellamento di una professoressa. Qui a Firenze un ragazzino ha puntato una pistola, per fortuna giocattolo, in faccia a un professore mentre altri riprendevano la scena, quindi si stanno verificando una serie di episodi preoccupanti. Ci sono quartieri tipo </a:t>
            </a:r>
            <a:r>
              <a:rPr lang="it-IT" spc="-50" dirty="0" err="1">
                <a:solidFill>
                  <a:schemeClr val="lt1"/>
                </a:solidFill>
                <a:ea typeface="Avenir"/>
                <a:cs typeface="Avenir"/>
                <a:sym typeface="Avenir"/>
              </a:rPr>
              <a:t>Centocelle</a:t>
            </a:r>
            <a:r>
              <a:rPr lang="it-IT" spc="-50" dirty="0">
                <a:solidFill>
                  <a:schemeClr val="lt1"/>
                </a:solidFill>
                <a:ea typeface="Avenir"/>
                <a:cs typeface="Avenir"/>
                <a:sym typeface="Avenir"/>
              </a:rPr>
              <a:t> e San Basilio in cui i giovani fanno scelte differenti e cominciano a collaborare con famiglie tipo i </a:t>
            </a:r>
            <a:r>
              <a:rPr lang="it-IT" spc="-50" dirty="0" err="1">
                <a:solidFill>
                  <a:schemeClr val="lt1"/>
                </a:solidFill>
                <a:ea typeface="Avenir"/>
                <a:cs typeface="Avenir"/>
                <a:sym typeface="Avenir"/>
              </a:rPr>
              <a:t>Casamonica</a:t>
            </a:r>
            <a:r>
              <a:rPr lang="it-IT" spc="-50" dirty="0">
                <a:solidFill>
                  <a:schemeClr val="lt1"/>
                </a:solidFill>
                <a:ea typeface="Avenir"/>
                <a:cs typeface="Avenir"/>
                <a:sym typeface="Avenir"/>
              </a:rPr>
              <a:t> facendo i pali o le vedette. In questo momento poi è molto più facile cadere nella rete di questi criminali anche grazie ai social, alcuni di loro hanno addirittura un profilo </a:t>
            </a:r>
            <a:r>
              <a:rPr lang="it-IT" spc="-50" dirty="0" err="1">
                <a:solidFill>
                  <a:schemeClr val="lt1"/>
                </a:solidFill>
                <a:ea typeface="Avenir"/>
                <a:cs typeface="Avenir"/>
                <a:sym typeface="Avenir"/>
              </a:rPr>
              <a:t>Tik</a:t>
            </a:r>
            <a:r>
              <a:rPr lang="it-IT" spc="-50" dirty="0">
                <a:solidFill>
                  <a:schemeClr val="lt1"/>
                </a:solidFill>
                <a:ea typeface="Avenir"/>
                <a:cs typeface="Avenir"/>
                <a:sym typeface="Avenir"/>
              </a:rPr>
              <a:t> </a:t>
            </a:r>
            <a:r>
              <a:rPr lang="it-IT" spc="-50" dirty="0" err="1">
                <a:solidFill>
                  <a:schemeClr val="lt1"/>
                </a:solidFill>
                <a:ea typeface="Avenir"/>
                <a:cs typeface="Avenir"/>
                <a:sym typeface="Avenir"/>
              </a:rPr>
              <a:t>Tok</a:t>
            </a:r>
            <a:r>
              <a:rPr lang="it-IT" spc="-50" dirty="0">
                <a:solidFill>
                  <a:schemeClr val="lt1"/>
                </a:solidFill>
                <a:ea typeface="Avenir"/>
                <a:cs typeface="Avenir"/>
                <a:sym typeface="Avenir"/>
              </a:rPr>
              <a:t> seguitissimo dai più giovani! Inoltre ci sono state  delle serie Tv o film che hanno dato una visione distorta della malavita perché hanno portato il pubblico a tifare per uno o per un altro criminale, e questo è assurdo, significa che c’è qualcosa che non va. Nei quartieri periferici di Roma ci sono ragazzini della tua età che imitano questi personaggi e sono diventati dei piccoli boss.</a:t>
            </a:r>
          </a:p>
          <a:p>
            <a:pPr algn="just"/>
            <a:r>
              <a:rPr lang="it-IT" dirty="0">
                <a:solidFill>
                  <a:schemeClr val="lt1"/>
                </a:solidFill>
                <a:ea typeface="Avenir"/>
                <a:cs typeface="Avenir"/>
                <a:sym typeface="Avenir"/>
              </a:rPr>
              <a:t>Ci sono città in Toscana che erano tranquillissime fino a qualche anno fa tipo Arezzo e Siena ora sono sotto osservazione, addirittura a Siena c’è una baby gang formata da ragazzine della tua età. I giovani dovrebbero seguire i buoni della Tv e invece piacciono ed emulano i criminali.</a:t>
            </a:r>
          </a:p>
          <a:p>
            <a:pPr algn="just"/>
            <a:endParaRPr lang="it-IT" spc="-50" dirty="0">
              <a:solidFill>
                <a:schemeClr val="lt1"/>
              </a:solidFill>
              <a:ea typeface="Avenir"/>
              <a:cs typeface="Avenir"/>
              <a:sym typeface="Avenir"/>
            </a:endParaRPr>
          </a:p>
          <a:p>
            <a:pPr algn="just"/>
            <a:br>
              <a:rPr lang="it-IT" spc="-50" dirty="0">
                <a:solidFill>
                  <a:schemeClr val="lt1"/>
                </a:solidFill>
                <a:latin typeface="+mn-lt"/>
                <a:ea typeface="Avenir"/>
                <a:cs typeface="Avenir"/>
                <a:sym typeface="Avenir"/>
              </a:rPr>
            </a:br>
            <a:endParaRPr lang="it-IT" b="1" i="1" spc="-50" dirty="0">
              <a:solidFill>
                <a:schemeClr val="lt1"/>
              </a:solidFill>
              <a:latin typeface="+mn-lt"/>
              <a:ea typeface="Avenir"/>
              <a:cs typeface="Avenir"/>
              <a:sym typeface="Avenir"/>
            </a:endParaRPr>
          </a:p>
        </p:txBody>
      </p:sp>
    </p:spTree>
    <p:extLst>
      <p:ext uri="{BB962C8B-B14F-4D97-AF65-F5344CB8AC3E}">
        <p14:creationId xmlns:p14="http://schemas.microsoft.com/office/powerpoint/2010/main" val="34297971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95"/>
        <p:cNvGrpSpPr/>
        <p:nvPr/>
      </p:nvGrpSpPr>
      <p:grpSpPr>
        <a:xfrm>
          <a:off x="0" y="0"/>
          <a:ext cx="0" cy="0"/>
          <a:chOff x="0" y="0"/>
          <a:chExt cx="0" cy="0"/>
        </a:xfrm>
      </p:grpSpPr>
      <p:sp>
        <p:nvSpPr>
          <p:cNvPr id="2" name="CasellaDiTesto 1">
            <a:extLst>
              <a:ext uri="{FF2B5EF4-FFF2-40B4-BE49-F238E27FC236}">
                <a16:creationId xmlns:a16="http://schemas.microsoft.com/office/drawing/2014/main" id="{646CA558-A51B-A849-8EFA-5A26531D429E}"/>
              </a:ext>
            </a:extLst>
          </p:cNvPr>
          <p:cNvSpPr txBox="1"/>
          <p:nvPr/>
        </p:nvSpPr>
        <p:spPr>
          <a:xfrm>
            <a:off x="359764" y="419727"/>
            <a:ext cx="8991066" cy="3539430"/>
          </a:xfrm>
          <a:prstGeom prst="rect">
            <a:avLst/>
          </a:prstGeom>
          <a:noFill/>
        </p:spPr>
        <p:txBody>
          <a:bodyPr wrap="square" rtlCol="0">
            <a:spAutoFit/>
          </a:bodyPr>
          <a:lstStyle/>
          <a:p>
            <a:pPr lvl="0" algn="just"/>
            <a:r>
              <a:rPr lang="it-IT" b="1" i="1" spc="-50" dirty="0">
                <a:solidFill>
                  <a:schemeClr val="lt1"/>
                </a:solidFill>
                <a:ea typeface="Avenir"/>
                <a:cs typeface="Avenir"/>
                <a:sym typeface="Avenir"/>
              </a:rPr>
              <a:t>5) Le è mai capitato di avere a che fare con un ragazzino della mia età?</a:t>
            </a:r>
          </a:p>
          <a:p>
            <a:pPr lvl="0" algn="just"/>
            <a:r>
              <a:rPr lang="it-IT" spc="-50" dirty="0">
                <a:solidFill>
                  <a:schemeClr val="lt1"/>
                </a:solidFill>
                <a:ea typeface="Avenir"/>
                <a:cs typeface="Avenir"/>
                <a:sym typeface="Avenir"/>
              </a:rPr>
              <a:t>No, ho a che fare sempre con maggiorenni. Ma ultimamente sono andato in alcune scuole ad Aprilia, a Anzio che, tra l’altro, insieme a Nettuno è commissariata per mafia. Per esempio nell’Istituto Comprensivo di Anzio le professoresse mi hanno avvicinato perché in quella scuola erano presenti due o tre figli di boss calabresi, quindi dell’ndrangheta. Una professoressa, calabrese anche lei, li ha sentiti parlare il giorno prima e stavano organizzando qualcosa per darmi il benvenuto. Il preside e la professoressa hanno chiamato quindi polizia e carabinieri che sono venuti a tenere sotto controllo l’evento. La cosa bella è che quindi quei ragazzi sono stati costretti ad ascoltare le mie parole e chissà se hanno ricevuto qualche effetto benefico da quella situazione.</a:t>
            </a:r>
          </a:p>
          <a:p>
            <a:pPr lvl="0" algn="just"/>
            <a:r>
              <a:rPr lang="it-IT" spc="-50" dirty="0">
                <a:solidFill>
                  <a:schemeClr val="lt1"/>
                </a:solidFill>
                <a:ea typeface="Avenir"/>
                <a:cs typeface="Avenir"/>
                <a:sym typeface="Avenir"/>
              </a:rPr>
              <a:t>Ragazzini che mi regalano disegni o che si continuano a far sentire anche quando cresciuti… questo lato del mio lavoro è meraviglioso e lo amo in particolar modo.</a:t>
            </a:r>
            <a:endParaRPr lang="it-IT" b="1" i="1" spc="-50" dirty="0">
              <a:solidFill>
                <a:schemeClr val="lt1"/>
              </a:solidFill>
              <a:ea typeface="Avenir"/>
              <a:cs typeface="Avenir"/>
              <a:sym typeface="Avenir"/>
            </a:endParaRPr>
          </a:p>
          <a:p>
            <a:pPr lvl="0" algn="just"/>
            <a:r>
              <a:rPr lang="it-IT" b="1" i="1" spc="-50" dirty="0">
                <a:solidFill>
                  <a:schemeClr val="lt1"/>
                </a:solidFill>
                <a:ea typeface="Avenir"/>
                <a:cs typeface="Avenir"/>
                <a:sym typeface="Avenir"/>
              </a:rPr>
              <a:t>6) C’è una storia che le è rimasta particolarmente impressa?</a:t>
            </a:r>
          </a:p>
          <a:p>
            <a:pPr lvl="0" algn="just"/>
            <a:r>
              <a:rPr lang="it-IT" spc="-50" dirty="0">
                <a:solidFill>
                  <a:schemeClr val="lt1"/>
                </a:solidFill>
                <a:ea typeface="Avenir"/>
                <a:cs typeface="Avenir"/>
                <a:sym typeface="Avenir"/>
              </a:rPr>
              <a:t>Di storie ce ne sono tante, anche troppe. C’è una storia divertente ma in cui ho rischiato di farmi male, eravamo in un casolare in cui ci sarebbero dovuti essere dei terroristi e io dovevo sfondare una porta ma dietro c’era il vuoto, per fortuna non ci sono riuscito perché oltre al male alla spalla rischiavo di farmi anche un volo di una decina di metri. Ricordo anche gli interrogatori, duravano ore e ore, un lavoro pesante e difficile ma che io ho amato profondamente, ormai non sono più in polizia ma anche quando si smette si sente sempre di continuare ad appartenere a quella categoria.</a:t>
            </a:r>
          </a:p>
        </p:txBody>
      </p:sp>
      <p:pic>
        <p:nvPicPr>
          <p:cNvPr id="3" name="Immagine 2">
            <a:extLst>
              <a:ext uri="{FF2B5EF4-FFF2-40B4-BE49-F238E27FC236}">
                <a16:creationId xmlns:a16="http://schemas.microsoft.com/office/drawing/2014/main" id="{897AF6EE-A9F7-BC41-842B-60074044BDC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3358" y="419726"/>
            <a:ext cx="2243677" cy="3172559"/>
          </a:xfrm>
          <a:prstGeom prst="rect">
            <a:avLst/>
          </a:prstGeom>
          <a:ln>
            <a:solidFill>
              <a:schemeClr val="bg1"/>
            </a:solidFill>
          </a:ln>
        </p:spPr>
      </p:pic>
      <p:sp>
        <p:nvSpPr>
          <p:cNvPr id="4" name="CasellaDiTesto 3">
            <a:extLst>
              <a:ext uri="{FF2B5EF4-FFF2-40B4-BE49-F238E27FC236}">
                <a16:creationId xmlns:a16="http://schemas.microsoft.com/office/drawing/2014/main" id="{6542ADC7-0443-2943-972D-83E6C79D009B}"/>
              </a:ext>
            </a:extLst>
          </p:cNvPr>
          <p:cNvSpPr txBox="1"/>
          <p:nvPr/>
        </p:nvSpPr>
        <p:spPr>
          <a:xfrm>
            <a:off x="359763" y="3859611"/>
            <a:ext cx="11347271" cy="2462213"/>
          </a:xfrm>
          <a:prstGeom prst="rect">
            <a:avLst/>
          </a:prstGeom>
          <a:noFill/>
        </p:spPr>
        <p:txBody>
          <a:bodyPr wrap="square" rtlCol="0">
            <a:spAutoFit/>
          </a:bodyPr>
          <a:lstStyle/>
          <a:p>
            <a:pPr lvl="0" algn="just"/>
            <a:r>
              <a:rPr lang="it-IT" b="1" i="1" spc="-50" dirty="0">
                <a:solidFill>
                  <a:schemeClr val="lt1"/>
                </a:solidFill>
                <a:ea typeface="Avenir"/>
                <a:cs typeface="Avenir"/>
                <a:sym typeface="Avenir"/>
              </a:rPr>
              <a:t>7) Si ricorda dov’era quando sono stati uccisi Falcone e Borsellino?</a:t>
            </a:r>
          </a:p>
          <a:p>
            <a:pPr lvl="0" algn="just"/>
            <a:r>
              <a:rPr lang="it-IT" spc="-50" dirty="0">
                <a:solidFill>
                  <a:schemeClr val="lt1"/>
                </a:solidFill>
                <a:ea typeface="Avenir"/>
                <a:cs typeface="Avenir"/>
                <a:sym typeface="Avenir"/>
              </a:rPr>
              <a:t>Ero alla Digos, qui a Firenze tra l’altro c’è l’ispettore Angelo </a:t>
            </a:r>
            <a:r>
              <a:rPr lang="it-IT" spc="-50" dirty="0" err="1">
                <a:solidFill>
                  <a:schemeClr val="lt1"/>
                </a:solidFill>
                <a:ea typeface="Avenir"/>
                <a:cs typeface="Avenir"/>
                <a:sym typeface="Avenir"/>
              </a:rPr>
              <a:t>Corbo</a:t>
            </a:r>
            <a:r>
              <a:rPr lang="it-IT" spc="-50" dirty="0">
                <a:solidFill>
                  <a:schemeClr val="lt1"/>
                </a:solidFill>
                <a:ea typeface="Avenir"/>
                <a:cs typeface="Avenir"/>
                <a:sym typeface="Avenir"/>
              </a:rPr>
              <a:t>, uno degli agenti di scorta che si salvarono durante la strage di Capaci ma ancora ne sta pagando le conseguenze. </a:t>
            </a:r>
          </a:p>
          <a:p>
            <a:pPr lvl="0" algn="just"/>
            <a:r>
              <a:rPr lang="it-IT" spc="-50" dirty="0">
                <a:solidFill>
                  <a:schemeClr val="lt1"/>
                </a:solidFill>
                <a:ea typeface="Avenir"/>
                <a:cs typeface="Avenir"/>
                <a:sym typeface="Avenir"/>
              </a:rPr>
              <a:t>In tanti sostengono che la mafia non uccide più e che non uccide i bambini, ma ricordo la strage di Via dei Georgofili a Firenze in cui misero una bomba e sterminarono un’intera famiglia fra cui due bambine. Ricordo il piccolo Di Matteo. Durante le sparatorie spesso sono finiti in mezzo dei bambini. La mafia uccide non solo con le bombe ma anche con il pizzo, imprenditori che si suicidano, o con la droga, ragazzi che muoiono di overdose… la mafia uccide sempre.</a:t>
            </a:r>
          </a:p>
          <a:p>
            <a:pPr lvl="0" algn="just"/>
            <a:r>
              <a:rPr lang="it-IT" spc="-50" dirty="0">
                <a:solidFill>
                  <a:schemeClr val="lt1"/>
                </a:solidFill>
                <a:ea typeface="Avenir"/>
                <a:cs typeface="Avenir"/>
                <a:sym typeface="Avenir"/>
              </a:rPr>
              <a:t>Bisogna però parlare con i giovani perché spesso gli adulti non vogliono ascoltare e negano il problema anche perché ci sono molti interessi in mezzo, tipo il turismo. Pensa che è stata una ragazzina di dieci anni di Castel fiorentino ad aver fatto una considerazione importantissima:</a:t>
            </a:r>
          </a:p>
          <a:p>
            <a:pPr lvl="0" algn="just"/>
            <a:endParaRPr lang="it-IT" spc="-50" dirty="0">
              <a:solidFill>
                <a:schemeClr val="lt1"/>
              </a:solidFill>
              <a:ea typeface="Avenir"/>
              <a:cs typeface="Avenir"/>
              <a:sym typeface="Avenir"/>
            </a:endParaRPr>
          </a:p>
          <a:p>
            <a:pPr algn="ctr"/>
            <a:r>
              <a:rPr lang="it-IT" b="1" spc="-50" dirty="0">
                <a:solidFill>
                  <a:schemeClr val="lt1"/>
                </a:solidFill>
                <a:ea typeface="Avenir"/>
                <a:cs typeface="Avenir"/>
                <a:sym typeface="Avenir"/>
              </a:rPr>
              <a:t>"Per combattere la mafia bisogna collaborare. La mafia collabora, invece chi la deve combattere non lo fa."</a:t>
            </a:r>
          </a:p>
        </p:txBody>
      </p:sp>
    </p:spTree>
    <p:extLst>
      <p:ext uri="{BB962C8B-B14F-4D97-AF65-F5344CB8AC3E}">
        <p14:creationId xmlns:p14="http://schemas.microsoft.com/office/powerpoint/2010/main" val="2891401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4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anim calcmode="lin" valueType="num">
                                      <p:cBhvr>
                                        <p:cTn id="17" dur="2000" fill="hold"/>
                                        <p:tgtEl>
                                          <p:spTgt spid="3"/>
                                        </p:tgtEl>
                                        <p:attrNameLst>
                                          <p:attrName>ppt_w</p:attrName>
                                        </p:attrNameLst>
                                      </p:cBhvr>
                                      <p:tavLst>
                                        <p:tav tm="0" fmla="#ppt_w*sin(2.5*pi*$)">
                                          <p:val>
                                            <p:fltVal val="0"/>
                                          </p:val>
                                        </p:tav>
                                        <p:tav tm="100000">
                                          <p:val>
                                            <p:fltVal val="1"/>
                                          </p:val>
                                        </p:tav>
                                      </p:tavLst>
                                    </p:anim>
                                    <p:anim calcmode="lin" valueType="num">
                                      <p:cBhvr>
                                        <p:cTn id="18"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83"/>
        <p:cNvGrpSpPr/>
        <p:nvPr/>
      </p:nvGrpSpPr>
      <p:grpSpPr>
        <a:xfrm>
          <a:off x="0" y="0"/>
          <a:ext cx="0" cy="0"/>
          <a:chOff x="0" y="0"/>
          <a:chExt cx="0" cy="0"/>
        </a:xfrm>
      </p:grpSpPr>
      <p:pic>
        <p:nvPicPr>
          <p:cNvPr id="3" name="Immagine 2">
            <a:extLst>
              <a:ext uri="{FF2B5EF4-FFF2-40B4-BE49-F238E27FC236}">
                <a16:creationId xmlns:a16="http://schemas.microsoft.com/office/drawing/2014/main" id="{C177459C-E3F3-C445-B2B9-687EB682513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663802" y="1159728"/>
            <a:ext cx="7954273" cy="4433796"/>
          </a:xfrm>
          <a:prstGeom prst="rect">
            <a:avLst/>
          </a:prstGeom>
          <a:ln>
            <a:solidFill>
              <a:schemeClr val="tx1"/>
            </a:solidFill>
          </a:ln>
        </p:spPr>
      </p:pic>
      <p:sp>
        <p:nvSpPr>
          <p:cNvPr id="4" name="CasellaDiTesto 3">
            <a:extLst>
              <a:ext uri="{FF2B5EF4-FFF2-40B4-BE49-F238E27FC236}">
                <a16:creationId xmlns:a16="http://schemas.microsoft.com/office/drawing/2014/main" id="{D59796F9-AE87-4549-959B-42E809610949}"/>
              </a:ext>
            </a:extLst>
          </p:cNvPr>
          <p:cNvSpPr txBox="1"/>
          <p:nvPr/>
        </p:nvSpPr>
        <p:spPr>
          <a:xfrm>
            <a:off x="-2656984" y="2040674"/>
            <a:ext cx="5010615" cy="1015663"/>
          </a:xfrm>
          <a:prstGeom prst="rect">
            <a:avLst/>
          </a:prstGeom>
          <a:noFill/>
        </p:spPr>
        <p:txBody>
          <a:bodyPr wrap="square" rtlCol="0">
            <a:spAutoFit/>
          </a:bodyPr>
          <a:lstStyle/>
          <a:p>
            <a:pPr algn="r"/>
            <a:r>
              <a:rPr lang="it-IT" sz="6000" b="1" dirty="0">
                <a:solidFill>
                  <a:schemeClr val="bg1"/>
                </a:solidFill>
                <a:latin typeface="Avenir Next" panose="020B0503020202020204" pitchFamily="34" charset="0"/>
              </a:rPr>
              <a:t>ARTE</a:t>
            </a:r>
          </a:p>
        </p:txBody>
      </p:sp>
      <p:cxnSp>
        <p:nvCxnSpPr>
          <p:cNvPr id="5" name="Connettore 1 4">
            <a:extLst>
              <a:ext uri="{FF2B5EF4-FFF2-40B4-BE49-F238E27FC236}">
                <a16:creationId xmlns:a16="http://schemas.microsoft.com/office/drawing/2014/main" id="{DD352CE7-30CA-E54D-93FF-B57B2DC72C87}"/>
              </a:ext>
            </a:extLst>
          </p:cNvPr>
          <p:cNvCxnSpPr>
            <a:cxnSpLocks/>
          </p:cNvCxnSpPr>
          <p:nvPr/>
        </p:nvCxnSpPr>
        <p:spPr>
          <a:xfrm>
            <a:off x="22303" y="2923426"/>
            <a:ext cx="22228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2792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83"/>
        <p:cNvGrpSpPr/>
        <p:nvPr/>
      </p:nvGrpSpPr>
      <p:grpSpPr>
        <a:xfrm>
          <a:off x="0" y="0"/>
          <a:ext cx="0" cy="0"/>
          <a:chOff x="0" y="0"/>
          <a:chExt cx="0" cy="0"/>
        </a:xfrm>
      </p:grpSpPr>
      <p:sp>
        <p:nvSpPr>
          <p:cNvPr id="3" name="CasellaDiTesto 2">
            <a:extLst>
              <a:ext uri="{FF2B5EF4-FFF2-40B4-BE49-F238E27FC236}">
                <a16:creationId xmlns:a16="http://schemas.microsoft.com/office/drawing/2014/main" id="{EB002900-FF75-414F-A19D-91104CEA6AF3}"/>
              </a:ext>
            </a:extLst>
          </p:cNvPr>
          <p:cNvSpPr txBox="1"/>
          <p:nvPr/>
        </p:nvSpPr>
        <p:spPr>
          <a:xfrm>
            <a:off x="3823743" y="195367"/>
            <a:ext cx="4544514" cy="830997"/>
          </a:xfrm>
          <a:prstGeom prst="rect">
            <a:avLst/>
          </a:prstGeom>
          <a:noFill/>
        </p:spPr>
        <p:txBody>
          <a:bodyPr wrap="none" rtlCol="0">
            <a:spAutoFit/>
          </a:bodyPr>
          <a:lstStyle/>
          <a:p>
            <a:pPr algn="ctr"/>
            <a:r>
              <a:rPr lang="it-IT" sz="3600" b="1" dirty="0">
                <a:solidFill>
                  <a:schemeClr val="bg1"/>
                </a:solidFill>
                <a:latin typeface="Arial Black" panose="020B0604020202020204" pitchFamily="34" charset="0"/>
                <a:cs typeface="Arial Black" panose="020B0604020202020204" pitchFamily="34" charset="0"/>
              </a:rPr>
              <a:t>ARCHEO</a:t>
            </a:r>
            <a:r>
              <a:rPr lang="it-IT" sz="4800" b="1" dirty="0">
                <a:solidFill>
                  <a:srgbClr val="F99191"/>
                </a:solidFill>
                <a:latin typeface="Arial Black" panose="020B0604020202020204" pitchFamily="34" charset="0"/>
                <a:cs typeface="Arial Black" panose="020B0604020202020204" pitchFamily="34" charset="0"/>
              </a:rPr>
              <a:t>MAFIA</a:t>
            </a:r>
          </a:p>
        </p:txBody>
      </p:sp>
      <p:sp>
        <p:nvSpPr>
          <p:cNvPr id="4" name="CasellaDiTesto 3">
            <a:extLst>
              <a:ext uri="{FF2B5EF4-FFF2-40B4-BE49-F238E27FC236}">
                <a16:creationId xmlns:a16="http://schemas.microsoft.com/office/drawing/2014/main" id="{2741811F-F402-824E-A72D-2EF3C423AB60}"/>
              </a:ext>
            </a:extLst>
          </p:cNvPr>
          <p:cNvSpPr txBox="1"/>
          <p:nvPr/>
        </p:nvSpPr>
        <p:spPr>
          <a:xfrm>
            <a:off x="220133" y="939061"/>
            <a:ext cx="11751734" cy="2554545"/>
          </a:xfrm>
          <a:prstGeom prst="rect">
            <a:avLst/>
          </a:prstGeom>
          <a:noFill/>
        </p:spPr>
        <p:txBody>
          <a:bodyPr wrap="square" rtlCol="0">
            <a:spAutoFit/>
          </a:bodyPr>
          <a:lstStyle/>
          <a:p>
            <a:pPr algn="just"/>
            <a:r>
              <a:rPr lang="it-IT" sz="1600" dirty="0">
                <a:solidFill>
                  <a:schemeClr val="bg1"/>
                </a:solidFill>
                <a:latin typeface="Arial" panose="020B0604020202020204" pitchFamily="34" charset="0"/>
                <a:cs typeface="Arial" panose="020B0604020202020204" pitchFamily="34" charset="0"/>
              </a:rPr>
              <a:t>In pochi sanno che </a:t>
            </a:r>
            <a:r>
              <a:rPr lang="it-IT" sz="1600" b="1" dirty="0">
                <a:solidFill>
                  <a:schemeClr val="bg1"/>
                </a:solidFill>
                <a:latin typeface="Arial" panose="020B0604020202020204" pitchFamily="34" charset="0"/>
                <a:cs typeface="Arial" panose="020B0604020202020204" pitchFamily="34" charset="0"/>
              </a:rPr>
              <a:t>Matteo Messina Denaro </a:t>
            </a:r>
            <a:r>
              <a:rPr lang="it-IT" sz="1600" dirty="0">
                <a:solidFill>
                  <a:schemeClr val="bg1"/>
                </a:solidFill>
                <a:latin typeface="Arial" panose="020B0604020202020204" pitchFamily="34" charset="0"/>
                <a:cs typeface="Arial" panose="020B0604020202020204" pitchFamily="34" charset="0"/>
              </a:rPr>
              <a:t>ordinò di rubare il </a:t>
            </a:r>
            <a:r>
              <a:rPr lang="it-IT" sz="1600" b="1" dirty="0">
                <a:solidFill>
                  <a:schemeClr val="bg1"/>
                </a:solidFill>
                <a:latin typeface="Arial" panose="020B0604020202020204" pitchFamily="34" charset="0"/>
                <a:cs typeface="Arial" panose="020B0604020202020204" pitchFamily="34" charset="0"/>
              </a:rPr>
              <a:t>Satiro Danzante</a:t>
            </a:r>
            <a:r>
              <a:rPr lang="it-IT" sz="1600" dirty="0">
                <a:solidFill>
                  <a:schemeClr val="bg1"/>
                </a:solidFill>
                <a:latin typeface="Arial" panose="020B0604020202020204" pitchFamily="34" charset="0"/>
                <a:cs typeface="Arial" panose="020B0604020202020204" pitchFamily="34" charset="0"/>
              </a:rPr>
              <a:t>, statua bronzea originale dell’arte greca di epoca ellenistica di valore inestimabile. L’impresa fortunatamente fallì a causa dell’arresto di due boss che avrebbero dovuto realizzarla, i fratelli Giacomo e Tommaso Amato.</a:t>
            </a:r>
          </a:p>
          <a:p>
            <a:pPr algn="just"/>
            <a:r>
              <a:rPr lang="it-IT" sz="1600" dirty="0">
                <a:solidFill>
                  <a:schemeClr val="bg1"/>
                </a:solidFill>
                <a:latin typeface="Arial" panose="020B0604020202020204" pitchFamily="34" charset="0"/>
                <a:cs typeface="Arial" panose="020B0604020202020204" pitchFamily="34" charset="0"/>
              </a:rPr>
              <a:t>Il legame mafia e arte è molto più stretto di quanto si possa pensare. Un intreccio di interessi che vale miliardi di euro: quello dell’arte è il terzo mercato più redditizio del crimine organizzato internazionale dopo droga e frodi internazionali. L’Italia è il primo paese al mondo per furti d’arte!</a:t>
            </a:r>
          </a:p>
          <a:p>
            <a:pPr algn="just"/>
            <a:r>
              <a:rPr lang="it-IT" sz="1600" spc="-60" dirty="0">
                <a:solidFill>
                  <a:schemeClr val="bg1"/>
                </a:solidFill>
                <a:latin typeface="Arial" panose="020B0604020202020204" pitchFamily="34" charset="0"/>
                <a:cs typeface="Arial" panose="020B0604020202020204" pitchFamily="34" charset="0"/>
              </a:rPr>
              <a:t>In questo scenario si muovono conoscitori, amanti dell'arte e tombaroli, invischiati nel traffico di reperti archeologici, armi e droga. Un filo invisibile unisce la mafia a insospettabili antiquari, uomini d'affari e alcuni curatori dei maggiori musei d'arte del mondo. Proprio l'incalzare della criminalità nel settore del patrimonio archeologico, artistico e storico nazionale indusse il Comando Generale dell'Arma dei Carabinieri a istituire, nel 1969, il </a:t>
            </a:r>
            <a:r>
              <a:rPr lang="it-IT" sz="1600" b="1" spc="-60" dirty="0">
                <a:solidFill>
                  <a:schemeClr val="bg1"/>
                </a:solidFill>
                <a:latin typeface="Arial" panose="020B0604020202020204" pitchFamily="34" charset="0"/>
                <a:cs typeface="Arial" panose="020B0604020202020204" pitchFamily="34" charset="0"/>
              </a:rPr>
              <a:t>Nucleo Tutela Patrimonio Artistico dei Carabinieri.</a:t>
            </a:r>
          </a:p>
        </p:txBody>
      </p:sp>
      <p:pic>
        <p:nvPicPr>
          <p:cNvPr id="5" name="Immagine 4">
            <a:extLst>
              <a:ext uri="{FF2B5EF4-FFF2-40B4-BE49-F238E27FC236}">
                <a16:creationId xmlns:a16="http://schemas.microsoft.com/office/drawing/2014/main" id="{8464D274-CB04-7C43-A014-B6BDF0DA6D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9686" y="3614057"/>
            <a:ext cx="2664020" cy="2927363"/>
          </a:xfrm>
          <a:prstGeom prst="rect">
            <a:avLst/>
          </a:prstGeom>
          <a:ln>
            <a:solidFill>
              <a:schemeClr val="bg1"/>
            </a:solidFill>
          </a:ln>
        </p:spPr>
      </p:pic>
      <p:pic>
        <p:nvPicPr>
          <p:cNvPr id="6" name="Immagine 5">
            <a:extLst>
              <a:ext uri="{FF2B5EF4-FFF2-40B4-BE49-F238E27FC236}">
                <a16:creationId xmlns:a16="http://schemas.microsoft.com/office/drawing/2014/main" id="{7B176D41-95E0-7446-ABCD-D6EA557FD4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64533" y="3614059"/>
            <a:ext cx="2307606" cy="2927362"/>
          </a:xfrm>
          <a:prstGeom prst="rect">
            <a:avLst/>
          </a:prstGeom>
          <a:ln>
            <a:solidFill>
              <a:schemeClr val="bg1"/>
            </a:solidFill>
          </a:ln>
        </p:spPr>
      </p:pic>
      <p:sp>
        <p:nvSpPr>
          <p:cNvPr id="7" name="CasellaDiTesto 6">
            <a:extLst>
              <a:ext uri="{FF2B5EF4-FFF2-40B4-BE49-F238E27FC236}">
                <a16:creationId xmlns:a16="http://schemas.microsoft.com/office/drawing/2014/main" id="{D49045B6-F14C-CA41-83B8-CC629CB95EBD}"/>
              </a:ext>
            </a:extLst>
          </p:cNvPr>
          <p:cNvSpPr txBox="1"/>
          <p:nvPr/>
        </p:nvSpPr>
        <p:spPr>
          <a:xfrm>
            <a:off x="3003706" y="3614057"/>
            <a:ext cx="3475568" cy="276999"/>
          </a:xfrm>
          <a:prstGeom prst="rect">
            <a:avLst/>
          </a:prstGeom>
          <a:noFill/>
        </p:spPr>
        <p:txBody>
          <a:bodyPr wrap="square" rtlCol="0">
            <a:spAutoFit/>
          </a:bodyPr>
          <a:lstStyle/>
          <a:p>
            <a:r>
              <a:rPr lang="it-IT" sz="1200" dirty="0">
                <a:solidFill>
                  <a:schemeClr val="bg1"/>
                </a:solidFill>
                <a:latin typeface="Arial" panose="020B0604020202020204" pitchFamily="34" charset="0"/>
                <a:cs typeface="Arial" panose="020B0604020202020204" pitchFamily="34" charset="0"/>
              </a:rPr>
              <a:t>Il Satiro Danzante</a:t>
            </a:r>
            <a:endParaRPr lang="it-IT" sz="1200" i="1" dirty="0">
              <a:solidFill>
                <a:schemeClr val="bg1"/>
              </a:solidFill>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8B7FD9D3-4CF8-4F4E-9DC5-07BA016C1EBA}"/>
              </a:ext>
            </a:extLst>
          </p:cNvPr>
          <p:cNvSpPr txBox="1"/>
          <p:nvPr/>
        </p:nvSpPr>
        <p:spPr>
          <a:xfrm>
            <a:off x="4666453" y="6165594"/>
            <a:ext cx="2384270" cy="461665"/>
          </a:xfrm>
          <a:prstGeom prst="rect">
            <a:avLst/>
          </a:prstGeom>
          <a:noFill/>
        </p:spPr>
        <p:txBody>
          <a:bodyPr wrap="square" rtlCol="0">
            <a:spAutoFit/>
          </a:bodyPr>
          <a:lstStyle/>
          <a:p>
            <a:pPr algn="r"/>
            <a:r>
              <a:rPr lang="it-IT" sz="1200" i="1" dirty="0">
                <a:solidFill>
                  <a:schemeClr val="bg1"/>
                </a:solidFill>
                <a:latin typeface="Arial" panose="020B0604020202020204" pitchFamily="34" charset="0"/>
                <a:cs typeface="Arial" panose="020B0604020202020204" pitchFamily="34" charset="0"/>
              </a:rPr>
              <a:t>Gustav Klimt</a:t>
            </a:r>
          </a:p>
          <a:p>
            <a:pPr algn="r"/>
            <a:r>
              <a:rPr lang="it-IT" sz="1200" i="1" dirty="0">
                <a:solidFill>
                  <a:schemeClr val="bg1"/>
                </a:solidFill>
                <a:latin typeface="Arial" panose="020B0604020202020204" pitchFamily="34" charset="0"/>
                <a:cs typeface="Arial" panose="020B0604020202020204" pitchFamily="34" charset="0"/>
              </a:rPr>
              <a:t>Ritratto di signora 1916-1917</a:t>
            </a:r>
          </a:p>
        </p:txBody>
      </p:sp>
      <p:pic>
        <p:nvPicPr>
          <p:cNvPr id="9" name="Immagine 8">
            <a:extLst>
              <a:ext uri="{FF2B5EF4-FFF2-40B4-BE49-F238E27FC236}">
                <a16:creationId xmlns:a16="http://schemas.microsoft.com/office/drawing/2014/main" id="{69C10F04-C174-A340-9710-2C33E8C1B1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50723" y="3614056"/>
            <a:ext cx="2355349" cy="2927363"/>
          </a:xfrm>
          <a:prstGeom prst="rect">
            <a:avLst/>
          </a:prstGeom>
          <a:ln>
            <a:solidFill>
              <a:schemeClr val="bg1"/>
            </a:solidFill>
          </a:ln>
        </p:spPr>
      </p:pic>
      <p:sp>
        <p:nvSpPr>
          <p:cNvPr id="10" name="CasellaDiTesto 9">
            <a:extLst>
              <a:ext uri="{FF2B5EF4-FFF2-40B4-BE49-F238E27FC236}">
                <a16:creationId xmlns:a16="http://schemas.microsoft.com/office/drawing/2014/main" id="{9C377EBC-75CA-064E-8672-92C2F2E438C8}"/>
              </a:ext>
            </a:extLst>
          </p:cNvPr>
          <p:cNvSpPr txBox="1"/>
          <p:nvPr/>
        </p:nvSpPr>
        <p:spPr>
          <a:xfrm>
            <a:off x="3732120" y="5703929"/>
            <a:ext cx="3318603" cy="461665"/>
          </a:xfrm>
          <a:prstGeom prst="rect">
            <a:avLst/>
          </a:prstGeom>
          <a:noFill/>
        </p:spPr>
        <p:txBody>
          <a:bodyPr wrap="square" rtlCol="0">
            <a:spAutoFit/>
          </a:bodyPr>
          <a:lstStyle/>
          <a:p>
            <a:pPr algn="r"/>
            <a:r>
              <a:rPr lang="it-IT" sz="1200" dirty="0">
                <a:solidFill>
                  <a:schemeClr val="bg1"/>
                </a:solidFill>
                <a:latin typeface="Arial" panose="020B0604020202020204" pitchFamily="34" charset="0"/>
                <a:cs typeface="Arial" panose="020B0604020202020204" pitchFamily="34" charset="0"/>
              </a:rPr>
              <a:t>Rembrandt van </a:t>
            </a:r>
            <a:r>
              <a:rPr lang="it-IT" sz="1200" dirty="0" err="1">
                <a:solidFill>
                  <a:schemeClr val="bg1"/>
                </a:solidFill>
                <a:latin typeface="Arial" panose="020B0604020202020204" pitchFamily="34" charset="0"/>
                <a:cs typeface="Arial" panose="020B0604020202020204" pitchFamily="34" charset="0"/>
              </a:rPr>
              <a:t>Rijn</a:t>
            </a:r>
            <a:endParaRPr lang="it-IT" sz="1200" i="1" dirty="0">
              <a:solidFill>
                <a:schemeClr val="bg1"/>
              </a:solidFill>
              <a:latin typeface="Arial" panose="020B0604020202020204" pitchFamily="34" charset="0"/>
              <a:cs typeface="Arial" panose="020B0604020202020204" pitchFamily="34" charset="0"/>
            </a:endParaRPr>
          </a:p>
          <a:p>
            <a:pPr algn="r"/>
            <a:r>
              <a:rPr lang="it-IT" sz="1200" i="1" dirty="0">
                <a:solidFill>
                  <a:schemeClr val="bg1"/>
                </a:solidFill>
                <a:latin typeface="Arial" panose="020B0604020202020204" pitchFamily="34" charset="0"/>
                <a:cs typeface="Arial" panose="020B0604020202020204" pitchFamily="34" charset="0"/>
              </a:rPr>
              <a:t>Cristo nella tempesta sul mare di Galilea 1633</a:t>
            </a:r>
          </a:p>
        </p:txBody>
      </p:sp>
      <p:sp>
        <p:nvSpPr>
          <p:cNvPr id="11" name="CasellaDiTesto 10">
            <a:extLst>
              <a:ext uri="{FF2B5EF4-FFF2-40B4-BE49-F238E27FC236}">
                <a16:creationId xmlns:a16="http://schemas.microsoft.com/office/drawing/2014/main" id="{392050CF-903E-3E43-A867-3B88938FC821}"/>
              </a:ext>
            </a:extLst>
          </p:cNvPr>
          <p:cNvSpPr txBox="1"/>
          <p:nvPr/>
        </p:nvSpPr>
        <p:spPr>
          <a:xfrm>
            <a:off x="4973518" y="5417040"/>
            <a:ext cx="2077205" cy="286889"/>
          </a:xfrm>
          <a:prstGeom prst="rect">
            <a:avLst/>
          </a:prstGeom>
          <a:noFill/>
        </p:spPr>
        <p:txBody>
          <a:bodyPr wrap="square" rtlCol="0">
            <a:spAutoFit/>
          </a:bodyPr>
          <a:lstStyle/>
          <a:p>
            <a:pPr algn="r"/>
            <a:r>
              <a:rPr lang="it-IT" sz="1200" dirty="0">
                <a:solidFill>
                  <a:schemeClr val="bg1"/>
                </a:solidFill>
              </a:rPr>
              <a:t>Alcune opere mai ritrovate:</a:t>
            </a:r>
            <a:endParaRPr lang="it-IT" sz="1200" spc="-50" dirty="0">
              <a:solidFill>
                <a:schemeClr val="bg1"/>
              </a:solidFill>
              <a:latin typeface="Avenir Roman" panose="02000503020000020003" pitchFamily="2" charset="0"/>
            </a:endParaRPr>
          </a:p>
        </p:txBody>
      </p:sp>
    </p:spTree>
    <p:extLst>
      <p:ext uri="{BB962C8B-B14F-4D97-AF65-F5344CB8AC3E}">
        <p14:creationId xmlns:p14="http://schemas.microsoft.com/office/powerpoint/2010/main" val="21308499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10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10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1000"/>
                                        <p:tgtEl>
                                          <p:spTgt spid="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10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1000"/>
                                        <p:tgtEl>
                                          <p:spTgt spid="10"/>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dissolv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88"/>
        <p:cNvGrpSpPr/>
        <p:nvPr/>
      </p:nvGrpSpPr>
      <p:grpSpPr>
        <a:xfrm>
          <a:off x="0" y="0"/>
          <a:ext cx="0" cy="0"/>
          <a:chOff x="0" y="0"/>
          <a:chExt cx="0" cy="0"/>
        </a:xfrm>
      </p:grpSpPr>
      <p:pic>
        <p:nvPicPr>
          <p:cNvPr id="189" name="Google Shape;189;p10"/>
          <p:cNvPicPr preferRelativeResize="0"/>
          <p:nvPr/>
        </p:nvPicPr>
        <p:blipFill rotWithShape="1">
          <a:blip r:embed="rId3">
            <a:alphaModFix/>
          </a:blip>
          <a:srcRect/>
          <a:stretch/>
        </p:blipFill>
        <p:spPr>
          <a:xfrm>
            <a:off x="5676698" y="1360448"/>
            <a:ext cx="6076810" cy="4251214"/>
          </a:xfrm>
          <a:prstGeom prst="rect">
            <a:avLst/>
          </a:prstGeom>
          <a:noFill/>
          <a:ln w="9525" cap="flat" cmpd="sng">
            <a:solidFill>
              <a:schemeClr val="lt1"/>
            </a:solidFill>
            <a:prstDash val="solid"/>
            <a:round/>
            <a:headEnd type="none" w="sm" len="sm"/>
            <a:tailEnd type="none" w="sm" len="sm"/>
          </a:ln>
        </p:spPr>
      </p:pic>
      <p:sp>
        <p:nvSpPr>
          <p:cNvPr id="190" name="Google Shape;190;p10"/>
          <p:cNvSpPr txBox="1"/>
          <p:nvPr/>
        </p:nvSpPr>
        <p:spPr>
          <a:xfrm>
            <a:off x="-245330" y="2040674"/>
            <a:ext cx="5676698"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6000" b="1" dirty="0">
                <a:solidFill>
                  <a:schemeClr val="lt1"/>
                </a:solidFill>
                <a:latin typeface="+mn-lt"/>
                <a:ea typeface="Avenir"/>
                <a:cs typeface="Avenir"/>
                <a:sym typeface="Avenir"/>
              </a:rPr>
              <a:t>TECNOLOGIA</a:t>
            </a:r>
            <a:endParaRPr dirty="0">
              <a:latin typeface="+mn-lt"/>
            </a:endParaRPr>
          </a:p>
        </p:txBody>
      </p:sp>
      <p:cxnSp>
        <p:nvCxnSpPr>
          <p:cNvPr id="191" name="Google Shape;191;p10"/>
          <p:cNvCxnSpPr/>
          <p:nvPr/>
        </p:nvCxnSpPr>
        <p:spPr>
          <a:xfrm>
            <a:off x="0" y="2923426"/>
            <a:ext cx="5345151"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up)">
                                      <p:cBhvr>
                                        <p:cTn id="7" dur="1000"/>
                                        <p:tgtEl>
                                          <p:spTgt spid="190"/>
                                        </p:tgtEl>
                                      </p:cBhvr>
                                    </p:animEffect>
                                  </p:childTnLst>
                                </p:cTn>
                              </p:par>
                              <p:par>
                                <p:cTn id="8" presetID="2" presetClass="entr" presetSubtype="8"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 calcmode="lin" valueType="num">
                                      <p:cBhvr additive="base">
                                        <p:cTn id="10" dur="1000" fill="hold"/>
                                        <p:tgtEl>
                                          <p:spTgt spid="191"/>
                                        </p:tgtEl>
                                        <p:attrNameLst>
                                          <p:attrName>ppt_x</p:attrName>
                                        </p:attrNameLst>
                                      </p:cBhvr>
                                      <p:tavLst>
                                        <p:tav tm="0">
                                          <p:val>
                                            <p:strVal val="0-#ppt_w/2"/>
                                          </p:val>
                                        </p:tav>
                                        <p:tav tm="100000">
                                          <p:val>
                                            <p:strVal val="#ppt_x"/>
                                          </p:val>
                                        </p:tav>
                                      </p:tavLst>
                                    </p:anim>
                                    <p:anim calcmode="lin" valueType="num">
                                      <p:cBhvr additive="base">
                                        <p:cTn id="11" dur="1000" fill="hold"/>
                                        <p:tgtEl>
                                          <p:spTgt spid="191"/>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randombar(horizontal)">
                                      <p:cBhvr>
                                        <p:cTn id="15"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88"/>
        <p:cNvGrpSpPr/>
        <p:nvPr/>
      </p:nvGrpSpPr>
      <p:grpSpPr>
        <a:xfrm>
          <a:off x="0" y="0"/>
          <a:ext cx="0" cy="0"/>
          <a:chOff x="0" y="0"/>
          <a:chExt cx="0" cy="0"/>
        </a:xfrm>
      </p:grpSpPr>
      <p:sp>
        <p:nvSpPr>
          <p:cNvPr id="5" name="CasellaDiTesto 4">
            <a:extLst>
              <a:ext uri="{FF2B5EF4-FFF2-40B4-BE49-F238E27FC236}">
                <a16:creationId xmlns:a16="http://schemas.microsoft.com/office/drawing/2014/main" id="{DAAA7789-3981-6446-AEBA-949BF792DC80}"/>
              </a:ext>
            </a:extLst>
          </p:cNvPr>
          <p:cNvSpPr txBox="1"/>
          <p:nvPr/>
        </p:nvSpPr>
        <p:spPr>
          <a:xfrm>
            <a:off x="3923995" y="195367"/>
            <a:ext cx="4344010" cy="646331"/>
          </a:xfrm>
          <a:prstGeom prst="rect">
            <a:avLst/>
          </a:prstGeom>
          <a:noFill/>
        </p:spPr>
        <p:txBody>
          <a:bodyPr wrap="none" rtlCol="0">
            <a:spAutoFit/>
          </a:bodyPr>
          <a:lstStyle/>
          <a:p>
            <a:pPr algn="ctr"/>
            <a:r>
              <a:rPr lang="it-IT" sz="3600" b="1" dirty="0">
                <a:solidFill>
                  <a:schemeClr val="bg1"/>
                </a:solidFill>
                <a:latin typeface="Avenir Next" panose="020B0503020202020204" pitchFamily="34" charset="0"/>
              </a:rPr>
              <a:t>INTERCETTAZIONI</a:t>
            </a:r>
            <a:endParaRPr lang="it-IT" sz="4800" b="1" dirty="0">
              <a:solidFill>
                <a:schemeClr val="bg1"/>
              </a:solidFill>
              <a:latin typeface="Arial Black" panose="020B0604020202020204" pitchFamily="34" charset="0"/>
              <a:cs typeface="Arial Black" panose="020B0604020202020204" pitchFamily="34" charset="0"/>
            </a:endParaRPr>
          </a:p>
        </p:txBody>
      </p:sp>
      <p:sp>
        <p:nvSpPr>
          <p:cNvPr id="6" name="CasellaDiTesto 5">
            <a:extLst>
              <a:ext uri="{FF2B5EF4-FFF2-40B4-BE49-F238E27FC236}">
                <a16:creationId xmlns:a16="http://schemas.microsoft.com/office/drawing/2014/main" id="{7ED66414-EE9E-8A49-80F4-153E25FAF0A6}"/>
              </a:ext>
            </a:extLst>
          </p:cNvPr>
          <p:cNvSpPr txBox="1"/>
          <p:nvPr/>
        </p:nvSpPr>
        <p:spPr>
          <a:xfrm>
            <a:off x="220133" y="939061"/>
            <a:ext cx="11751734" cy="3293209"/>
          </a:xfrm>
          <a:prstGeom prst="rect">
            <a:avLst/>
          </a:prstGeom>
          <a:noFill/>
        </p:spPr>
        <p:txBody>
          <a:bodyPr wrap="square" rtlCol="0">
            <a:spAutoFit/>
          </a:bodyPr>
          <a:lstStyle/>
          <a:p>
            <a:pPr algn="just"/>
            <a:r>
              <a:rPr lang="it-IT" sz="1600" b="1" dirty="0">
                <a:solidFill>
                  <a:schemeClr val="bg1"/>
                </a:solidFill>
              </a:rPr>
              <a:t> L’intercettazione è quell’attività diretta ad acquisire informazioni in maniera occulta, all’insaputa degli interlocutori e consiste nel  captare comunicazioni e conversazioni, nonché flussi di comunicazioni informatiche o telematiche con strumenti della tecnica.  Vengono autorizzate dal giudice al fine di verificare la possibile esistenza di reati</a:t>
            </a:r>
            <a:r>
              <a:rPr lang="it-IT" sz="1600" dirty="0">
                <a:solidFill>
                  <a:schemeClr val="bg1"/>
                </a:solidFill>
              </a:rPr>
              <a:t>, ma in alcuni casi possono anche limitare gravemente alcune importanti libertà costituzionali, tra le quali la </a:t>
            </a:r>
            <a:r>
              <a:rPr lang="it-IT" sz="1600" b="1" dirty="0">
                <a:solidFill>
                  <a:schemeClr val="bg1"/>
                </a:solidFill>
              </a:rPr>
              <a:t>libertà di domicilio</a:t>
            </a:r>
            <a:r>
              <a:rPr lang="it-IT" sz="1600" dirty="0">
                <a:solidFill>
                  <a:schemeClr val="bg1"/>
                </a:solidFill>
              </a:rPr>
              <a:t> e la </a:t>
            </a:r>
            <a:r>
              <a:rPr lang="it-IT" sz="1600" b="1" dirty="0">
                <a:solidFill>
                  <a:schemeClr val="bg1"/>
                </a:solidFill>
              </a:rPr>
              <a:t>libertà di corrispondenza e di comunicazione. Sono state </a:t>
            </a:r>
            <a:r>
              <a:rPr lang="it-IT" sz="1600" b="1" dirty="0" err="1">
                <a:solidFill>
                  <a:schemeClr val="bg1"/>
                </a:solidFill>
              </a:rPr>
              <a:t>spsso</a:t>
            </a:r>
            <a:r>
              <a:rPr lang="it-IT" sz="1600" b="1" dirty="0">
                <a:solidFill>
                  <a:schemeClr val="bg1"/>
                </a:solidFill>
              </a:rPr>
              <a:t> utilizzate per combattere i reati di tipo mafioso.</a:t>
            </a:r>
          </a:p>
          <a:p>
            <a:pPr algn="just"/>
            <a:r>
              <a:rPr lang="it-IT" sz="1600" dirty="0">
                <a:solidFill>
                  <a:schemeClr val="bg1"/>
                </a:solidFill>
              </a:rPr>
              <a:t>In base al metodo di indagine, le intercettazioni possono essere di vario tipo: intercettazioni telefoniche, quindi delle comunicazioni private; intercettazioni ambientali, cioè degli ambienti dove la persona sospettata vive o lavora; intercettazioni telematiche, per l'acquisizione di dati trasmessi o ricevuti via web.</a:t>
            </a:r>
          </a:p>
          <a:p>
            <a:pPr algn="just"/>
            <a:r>
              <a:rPr lang="it-IT" sz="1600" dirty="0">
                <a:solidFill>
                  <a:schemeClr val="bg1"/>
                </a:solidFill>
              </a:rPr>
              <a:t>La legislazione prevede un</a:t>
            </a:r>
            <a:r>
              <a:rPr lang="it-IT" sz="1600" b="1" dirty="0">
                <a:solidFill>
                  <a:schemeClr val="bg1"/>
                </a:solidFill>
              </a:rPr>
              <a:t> periodo massimo di durata delle operazioni di intercettazione di 15 giorni, con tre possibili successive proroghe fino a un limite massimo di 75 giorni</a:t>
            </a:r>
            <a:r>
              <a:rPr lang="it-IT" sz="1600" dirty="0">
                <a:solidFill>
                  <a:schemeClr val="bg1"/>
                </a:solidFill>
              </a:rPr>
              <a:t>, qualora permangano i presupposti per disporre le intercettazioni. Scaduto tale termine, è attribuita al P.M. la facoltà di richiedere proroghe non ulteriori a un periodo di 15 giorni, qualora esse possano consentire l’acquisizione di elementi fondamentali per l’accertamento del reato per cui si procede.</a:t>
            </a:r>
          </a:p>
          <a:p>
            <a:pPr algn="just"/>
            <a:endParaRPr lang="it-IT" sz="1600" b="1" spc="-60" dirty="0">
              <a:solidFill>
                <a:schemeClr val="bg1"/>
              </a:solidFill>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EB891C6D-CD9C-0B41-A242-EEB38F38DDAB}"/>
              </a:ext>
            </a:extLst>
          </p:cNvPr>
          <p:cNvSpPr txBox="1"/>
          <p:nvPr/>
        </p:nvSpPr>
        <p:spPr>
          <a:xfrm>
            <a:off x="3352800" y="-516835"/>
            <a:ext cx="184731" cy="307777"/>
          </a:xfrm>
          <a:prstGeom prst="rect">
            <a:avLst/>
          </a:prstGeom>
          <a:noFill/>
        </p:spPr>
        <p:txBody>
          <a:bodyPr wrap="none" rtlCol="0">
            <a:spAutoFit/>
          </a:bodyPr>
          <a:lstStyle/>
          <a:p>
            <a:endParaRPr lang="it-IT">
              <a:solidFill>
                <a:schemeClr val="bg1"/>
              </a:solidFill>
            </a:endParaRPr>
          </a:p>
        </p:txBody>
      </p:sp>
      <p:pic>
        <p:nvPicPr>
          <p:cNvPr id="3" name="Immagine 2">
            <a:extLst>
              <a:ext uri="{FF2B5EF4-FFF2-40B4-BE49-F238E27FC236}">
                <a16:creationId xmlns:a16="http://schemas.microsoft.com/office/drawing/2014/main" id="{194C4BD7-F617-1947-B4E7-2FDD40A1FD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7990" y="4037937"/>
            <a:ext cx="4660340" cy="2621442"/>
          </a:xfrm>
          <a:prstGeom prst="rect">
            <a:avLst/>
          </a:prstGeom>
          <a:ln>
            <a:solidFill>
              <a:schemeClr val="bg1"/>
            </a:solidFill>
          </a:ln>
        </p:spPr>
      </p:pic>
      <p:pic>
        <p:nvPicPr>
          <p:cNvPr id="4" name="Immagine 3">
            <a:extLst>
              <a:ext uri="{FF2B5EF4-FFF2-40B4-BE49-F238E27FC236}">
                <a16:creationId xmlns:a16="http://schemas.microsoft.com/office/drawing/2014/main" id="{C1EC6CAD-BFD7-2E49-AAF6-4F171A6A30D0}"/>
              </a:ext>
            </a:extLst>
          </p:cNvPr>
          <p:cNvPicPr>
            <a:picLocks noChangeAspect="1"/>
          </p:cNvPicPr>
          <p:nvPr/>
        </p:nvPicPr>
        <p:blipFill>
          <a:blip r:embed="rId4"/>
          <a:stretch>
            <a:fillRect/>
          </a:stretch>
        </p:blipFill>
        <p:spPr>
          <a:xfrm>
            <a:off x="6226629" y="4038198"/>
            <a:ext cx="4574528" cy="2618416"/>
          </a:xfrm>
          <a:prstGeom prst="rect">
            <a:avLst/>
          </a:prstGeom>
          <a:ln>
            <a:solidFill>
              <a:schemeClr val="bg1"/>
            </a:solidFill>
          </a:ln>
        </p:spPr>
      </p:pic>
    </p:spTree>
    <p:extLst>
      <p:ext uri="{BB962C8B-B14F-4D97-AF65-F5344CB8AC3E}">
        <p14:creationId xmlns:p14="http://schemas.microsoft.com/office/powerpoint/2010/main" val="799283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1000"/>
                                        <p:tgtEl>
                                          <p:spTgt spid="5">
                                            <p:txEl>
                                              <p:pRg st="0" end="0"/>
                                            </p:txEl>
                                          </p:spTgt>
                                        </p:tgtEl>
                                      </p:cBhvr>
                                    </p:animEffect>
                                  </p:childTnLst>
                                </p:cTn>
                              </p:par>
                            </p:childTnLst>
                          </p:cTn>
                        </p:par>
                        <p:par>
                          <p:cTn id="8" fill="hold">
                            <p:stCondLst>
                              <p:cond delay="1000"/>
                            </p:stCondLst>
                            <p:childTnLst>
                              <p:par>
                                <p:cTn id="9" presetID="55"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3" presetClass="entr" presetSubtype="5"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vertical)">
                                      <p:cBhvr>
                                        <p:cTn id="17" dur="1000"/>
                                        <p:tgtEl>
                                          <p:spTgt spid="3"/>
                                        </p:tgtEl>
                                      </p:cBhvr>
                                    </p:animEffect>
                                  </p:childTnLst>
                                </p:cTn>
                              </p:par>
                              <p:par>
                                <p:cTn id="18" presetID="3" presetClass="entr" presetSubtype="5"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vertical)">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95"/>
        <p:cNvGrpSpPr/>
        <p:nvPr/>
      </p:nvGrpSpPr>
      <p:grpSpPr>
        <a:xfrm>
          <a:off x="0" y="0"/>
          <a:ext cx="0" cy="0"/>
          <a:chOff x="0" y="0"/>
          <a:chExt cx="0" cy="0"/>
        </a:xfrm>
      </p:grpSpPr>
      <p:sp>
        <p:nvSpPr>
          <p:cNvPr id="196" name="Google Shape;196;p11"/>
          <p:cNvSpPr txBox="1"/>
          <p:nvPr/>
        </p:nvSpPr>
        <p:spPr>
          <a:xfrm>
            <a:off x="0" y="216096"/>
            <a:ext cx="12191999" cy="8437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800" b="1" dirty="0">
                <a:solidFill>
                  <a:schemeClr val="bg1"/>
                </a:solidFill>
                <a:latin typeface="+mj-lt"/>
                <a:ea typeface="Avenir"/>
                <a:cs typeface="Avenir"/>
                <a:sym typeface="Avenir"/>
              </a:rPr>
              <a:t>Intervista: Dott.ssa LUIGINA DINNELLA</a:t>
            </a:r>
          </a:p>
          <a:p>
            <a:pPr marL="0" marR="0" lvl="0" indent="0" algn="ctr" rtl="0">
              <a:lnSpc>
                <a:spcPts val="2520"/>
              </a:lnSpc>
              <a:spcBef>
                <a:spcPts val="0"/>
              </a:spcBef>
              <a:spcAft>
                <a:spcPts val="0"/>
              </a:spcAft>
              <a:buNone/>
            </a:pPr>
            <a:r>
              <a:rPr lang="it-IT" sz="2000" b="1" i="1" dirty="0">
                <a:solidFill>
                  <a:srgbClr val="E7818E"/>
                </a:solidFill>
                <a:latin typeface="+mj-lt"/>
                <a:ea typeface="Avenir"/>
                <a:cs typeface="Avenir"/>
                <a:sym typeface="Avenir"/>
              </a:rPr>
              <a:t>Perito trascrittore presso Tribunale Penale di Roma</a:t>
            </a:r>
            <a:endParaRPr sz="2000" i="1" dirty="0">
              <a:solidFill>
                <a:srgbClr val="E7818E"/>
              </a:solidFill>
              <a:latin typeface="+mj-lt"/>
            </a:endParaRPr>
          </a:p>
        </p:txBody>
      </p:sp>
      <p:sp>
        <p:nvSpPr>
          <p:cNvPr id="197" name="Google Shape;197;p11"/>
          <p:cNvSpPr txBox="1"/>
          <p:nvPr/>
        </p:nvSpPr>
        <p:spPr>
          <a:xfrm>
            <a:off x="360484" y="1059876"/>
            <a:ext cx="11471030"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b="1" i="1" dirty="0">
                <a:solidFill>
                  <a:schemeClr val="lt1"/>
                </a:solidFill>
                <a:latin typeface="+mj-lt"/>
                <a:ea typeface="Avenir"/>
                <a:cs typeface="Avenir"/>
                <a:sym typeface="Avenir"/>
              </a:rPr>
              <a:t>1) Per chi lavora?</a:t>
            </a:r>
            <a:endParaRPr sz="1600" dirty="0">
              <a:latin typeface="+mj-lt"/>
            </a:endParaRPr>
          </a:p>
          <a:p>
            <a:pPr marL="0" marR="0" lvl="0" indent="0" algn="just" rtl="0">
              <a:spcBef>
                <a:spcPts val="0"/>
              </a:spcBef>
              <a:spcAft>
                <a:spcPts val="0"/>
              </a:spcAft>
              <a:buNone/>
            </a:pPr>
            <a:r>
              <a:rPr lang="it-IT" sz="1600" dirty="0">
                <a:solidFill>
                  <a:schemeClr val="lt1"/>
                </a:solidFill>
                <a:latin typeface="+mj-lt"/>
                <a:ea typeface="Avenir"/>
                <a:cs typeface="Avenir"/>
                <a:sym typeface="Avenir"/>
              </a:rPr>
              <a:t>Lavoro in maniera autonoma, su incarico dei magistrati, Giudici, Pubblici Ministeri, GIP, o degli avvocati. Vengo nominata, di volta in volta, per ogni singolo incarico. Mi viene affidato un lavoro da svolgere con dei tempi prestabiliti.</a:t>
            </a:r>
            <a:endParaRPr sz="1600" dirty="0">
              <a:latin typeface="+mj-lt"/>
            </a:endParaRPr>
          </a:p>
          <a:p>
            <a:pPr marL="0" marR="0" lvl="0" indent="0" algn="just" rtl="0">
              <a:spcBef>
                <a:spcPts val="0"/>
              </a:spcBef>
              <a:spcAft>
                <a:spcPts val="0"/>
              </a:spcAft>
              <a:buNone/>
            </a:pPr>
            <a:r>
              <a:rPr lang="it-IT" sz="1600" b="1" i="1" dirty="0">
                <a:solidFill>
                  <a:schemeClr val="lt1"/>
                </a:solidFill>
                <a:latin typeface="+mj-lt"/>
                <a:ea typeface="Avenir"/>
                <a:cs typeface="Avenir"/>
                <a:sym typeface="Avenir"/>
              </a:rPr>
              <a:t>2) Quali intercettazioni le affidano principalmente?</a:t>
            </a:r>
            <a:endParaRPr sz="1600" dirty="0">
              <a:latin typeface="+mj-lt"/>
            </a:endParaRPr>
          </a:p>
          <a:p>
            <a:pPr marL="0" marR="0" lvl="0" indent="0" algn="just" rtl="0">
              <a:spcBef>
                <a:spcPts val="0"/>
              </a:spcBef>
              <a:spcAft>
                <a:spcPts val="0"/>
              </a:spcAft>
              <a:buNone/>
            </a:pPr>
            <a:r>
              <a:rPr lang="it-IT" sz="1600" dirty="0">
                <a:solidFill>
                  <a:schemeClr val="lt1"/>
                </a:solidFill>
                <a:latin typeface="+mj-lt"/>
                <a:ea typeface="Avenir"/>
                <a:cs typeface="Avenir"/>
                <a:sym typeface="Avenir"/>
              </a:rPr>
              <a:t>Nella maggior parte dei casi si tratta di intercettazioni telefoniche e ambientali, che vuol dire registrate all’interno di una autovettura, o di un’abitazione o un ufficio, attinenti a tutti i tipi di reato, per lo più reati legati allo spaccio di sostanze stupefacenti o ad associazioni a delinquere.</a:t>
            </a:r>
            <a:endParaRPr sz="1600" dirty="0">
              <a:latin typeface="+mj-lt"/>
            </a:endParaRPr>
          </a:p>
          <a:p>
            <a:pPr marL="0" marR="0" lvl="0" indent="0" algn="just" rtl="0">
              <a:spcBef>
                <a:spcPts val="0"/>
              </a:spcBef>
              <a:spcAft>
                <a:spcPts val="0"/>
              </a:spcAft>
              <a:buNone/>
            </a:pPr>
            <a:r>
              <a:rPr lang="it-IT" sz="1600" b="1" i="1" dirty="0">
                <a:solidFill>
                  <a:schemeClr val="lt1"/>
                </a:solidFill>
                <a:latin typeface="+mj-lt"/>
                <a:ea typeface="Avenir"/>
                <a:cs typeface="Avenir"/>
                <a:sym typeface="Avenir"/>
              </a:rPr>
              <a:t>3) Come funziona? Fa lei la trascrizione delle intercettazioni o c’è un’altra persona che trascrive il tutto?</a:t>
            </a:r>
            <a:endParaRPr sz="1600" dirty="0">
              <a:latin typeface="+mj-lt"/>
            </a:endParaRPr>
          </a:p>
          <a:p>
            <a:pPr marL="0" marR="0" lvl="0" indent="0" algn="just" rtl="0">
              <a:spcBef>
                <a:spcPts val="0"/>
              </a:spcBef>
              <a:spcAft>
                <a:spcPts val="0"/>
              </a:spcAft>
              <a:buNone/>
            </a:pPr>
            <a:r>
              <a:rPr lang="it-IT" sz="1600" dirty="0">
                <a:solidFill>
                  <a:schemeClr val="lt1"/>
                </a:solidFill>
                <a:latin typeface="+mj-lt"/>
                <a:ea typeface="Avenir"/>
                <a:cs typeface="Avenir"/>
                <a:sym typeface="Avenir"/>
              </a:rPr>
              <a:t>Trascrivo io il contenuto delle intercettazioni, e in alcuni casi, quando il lavoro è molto corposo e i tempi di consegna sono brevi mi avvalgo di collaboratori, anch’essi nominati dal Giudice.</a:t>
            </a:r>
            <a:endParaRPr sz="1600" dirty="0">
              <a:latin typeface="+mj-lt"/>
            </a:endParaRPr>
          </a:p>
          <a:p>
            <a:pPr marL="0" marR="0" lvl="0" indent="0" algn="just" rtl="0">
              <a:spcBef>
                <a:spcPts val="0"/>
              </a:spcBef>
              <a:spcAft>
                <a:spcPts val="0"/>
              </a:spcAft>
              <a:buNone/>
            </a:pPr>
            <a:r>
              <a:rPr lang="it-IT" sz="1600" b="1" i="1" dirty="0">
                <a:solidFill>
                  <a:schemeClr val="lt1"/>
                </a:solidFill>
                <a:latin typeface="+mj-lt"/>
                <a:ea typeface="Avenir"/>
                <a:cs typeface="Avenir"/>
                <a:sym typeface="Avenir"/>
              </a:rPr>
              <a:t>4) Le capita mai di avere paura che la possano scoprire?</a:t>
            </a:r>
            <a:endParaRPr sz="1600" dirty="0">
              <a:latin typeface="+mj-lt"/>
            </a:endParaRPr>
          </a:p>
          <a:p>
            <a:pPr marL="0" marR="0" lvl="0" indent="0" algn="just" rtl="0">
              <a:spcBef>
                <a:spcPts val="0"/>
              </a:spcBef>
              <a:spcAft>
                <a:spcPts val="0"/>
              </a:spcAft>
              <a:buNone/>
            </a:pPr>
            <a:r>
              <a:rPr lang="it-IT" sz="1600" dirty="0">
                <a:solidFill>
                  <a:schemeClr val="lt1"/>
                </a:solidFill>
                <a:latin typeface="+mj-lt"/>
                <a:ea typeface="Avenir"/>
                <a:cs typeface="Avenir"/>
                <a:sym typeface="Avenir"/>
              </a:rPr>
              <a:t>Non ho paura che mi scoprano perché il mio nome è conosciuto già alle parti, perché così stabilisce la legge. Non è un incarico “segreto”, ma è noto a tutti, sia al giudice che mi nomina che all’imputato, che nella maggior parte dei casi è presente in udienza al momento della mia nomina.</a:t>
            </a:r>
          </a:p>
          <a:p>
            <a:pPr lvl="0" algn="just"/>
            <a:r>
              <a:rPr lang="it-IT" sz="1600" b="1" i="1" dirty="0">
                <a:solidFill>
                  <a:schemeClr val="lt1"/>
                </a:solidFill>
                <a:ea typeface="Avenir"/>
                <a:cs typeface="Avenir"/>
                <a:sym typeface="Avenir"/>
              </a:rPr>
              <a:t>5) Qual è l’intercettazione che le è rimasta più impressa?</a:t>
            </a:r>
            <a:endParaRPr lang="it-IT" sz="1600" dirty="0"/>
          </a:p>
          <a:p>
            <a:pPr lvl="0" algn="just"/>
            <a:r>
              <a:rPr lang="it-IT" sz="1600" dirty="0">
                <a:solidFill>
                  <a:schemeClr val="lt1"/>
                </a:solidFill>
                <a:ea typeface="Avenir"/>
                <a:cs typeface="Avenir"/>
                <a:sym typeface="Avenir"/>
              </a:rPr>
              <a:t>Sono moltissime quelle che mi hanno colpito; ricordo con particolare attenzione tutte quelle relative alle inchieste più importanti, tipo “Mafia Capitale”.</a:t>
            </a:r>
            <a:endParaRPr lang="it-IT" sz="1600" dirty="0"/>
          </a:p>
          <a:p>
            <a:pPr lvl="0" algn="just"/>
            <a:r>
              <a:rPr lang="it-IT" sz="1600" b="1" i="1" dirty="0">
                <a:solidFill>
                  <a:schemeClr val="lt1"/>
                </a:solidFill>
                <a:ea typeface="Avenir"/>
                <a:cs typeface="Avenir"/>
                <a:sym typeface="Avenir"/>
              </a:rPr>
              <a:t>6) Le è mai capitato di fare una intercettazione che abbia avuto a che fare con Falcone e Borsellino?</a:t>
            </a:r>
            <a:endParaRPr lang="it-IT" sz="1600" dirty="0"/>
          </a:p>
          <a:p>
            <a:pPr lvl="0" algn="just"/>
            <a:r>
              <a:rPr lang="it-IT" sz="1600" dirty="0">
                <a:solidFill>
                  <a:schemeClr val="lt1"/>
                </a:solidFill>
                <a:ea typeface="Avenir"/>
                <a:cs typeface="Avenir"/>
                <a:sym typeface="Avenir"/>
              </a:rPr>
              <a:t>Non direttamente, perché la loro morte è avvenuta molti anni fa, e loro lavoravano in Sicilia, io ho sempre lavorato su processi per lo più romani.</a:t>
            </a:r>
          </a:p>
          <a:p>
            <a:pPr lvl="0" algn="just"/>
            <a:r>
              <a:rPr lang="it-IT" sz="1600" b="1" i="1" dirty="0">
                <a:solidFill>
                  <a:schemeClr val="lt1"/>
                </a:solidFill>
                <a:ea typeface="Avenir"/>
                <a:cs typeface="Avenir"/>
                <a:sym typeface="Avenir"/>
              </a:rPr>
              <a:t>7) Quali sono gli aspetti che più le piacciono del suo lavoro?</a:t>
            </a:r>
            <a:endParaRPr lang="it-IT" sz="1600" dirty="0"/>
          </a:p>
          <a:p>
            <a:pPr lvl="0" algn="just"/>
            <a:r>
              <a:rPr lang="it-IT" sz="1600" dirty="0">
                <a:solidFill>
                  <a:schemeClr val="lt1"/>
                </a:solidFill>
                <a:ea typeface="Avenir"/>
                <a:cs typeface="Avenir"/>
                <a:sym typeface="Avenir"/>
              </a:rPr>
              <a:t>Essendo una persona molto curiosa e molto attenta rispetto a tutto quello che accade intorno a noi trovo interessante il mio lavoro perché mi consente di capire meglio il perché accadano degli eventi, come nascono, chi “trama” per farli accadere.</a:t>
            </a:r>
            <a:endParaRPr lang="it-IT" sz="1600" dirty="0"/>
          </a:p>
          <a:p>
            <a:pPr marL="0" marR="0" lvl="0" indent="0" algn="just" rtl="0">
              <a:spcBef>
                <a:spcPts val="0"/>
              </a:spcBef>
              <a:spcAft>
                <a:spcPts val="0"/>
              </a:spcAft>
              <a:buNone/>
            </a:pPr>
            <a:endParaRPr sz="16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dissolve">
                                      <p:cBhvr>
                                        <p:cTn id="7" dur="1000"/>
                                        <p:tgtEl>
                                          <p:spTgt spid="196"/>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circle(in)">
                                      <p:cBhvr>
                                        <p:cTn id="11" dur="20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p:bldP spid="197"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01"/>
        <p:cNvGrpSpPr/>
        <p:nvPr/>
      </p:nvGrpSpPr>
      <p:grpSpPr>
        <a:xfrm>
          <a:off x="0" y="0"/>
          <a:ext cx="0" cy="0"/>
          <a:chOff x="0" y="0"/>
          <a:chExt cx="0" cy="0"/>
        </a:xfrm>
      </p:grpSpPr>
      <p:sp>
        <p:nvSpPr>
          <p:cNvPr id="202" name="Google Shape;202;p12"/>
          <p:cNvSpPr txBox="1"/>
          <p:nvPr/>
        </p:nvSpPr>
        <p:spPr>
          <a:xfrm>
            <a:off x="381001" y="370020"/>
            <a:ext cx="11471030" cy="64940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chemeClr val="lt1"/>
                </a:solidFill>
                <a:latin typeface="+mn-lt"/>
                <a:ea typeface="Avenir"/>
                <a:cs typeface="Avenir"/>
                <a:sym typeface="Avenir"/>
              </a:rPr>
              <a:t>Insomma è un po’ come essere invisibile in una stanza ed ascoltare tutto quello che i presenti si dicono pensando di essere “soli”, quindi si ascoltano molti segreti che ti aiutano a capire meglio il perché di alcuni eventi.</a:t>
            </a:r>
            <a:endParaRPr sz="1600" dirty="0">
              <a:latin typeface="+mn-lt"/>
            </a:endParaRPr>
          </a:p>
          <a:p>
            <a:pPr marL="0" marR="0" lvl="0" indent="0" algn="just" rtl="0">
              <a:spcBef>
                <a:spcPts val="0"/>
              </a:spcBef>
              <a:spcAft>
                <a:spcPts val="0"/>
              </a:spcAft>
              <a:buNone/>
            </a:pPr>
            <a:r>
              <a:rPr lang="it-IT" sz="1600" b="1" i="1" dirty="0">
                <a:solidFill>
                  <a:schemeClr val="lt1"/>
                </a:solidFill>
                <a:latin typeface="+mn-lt"/>
                <a:ea typeface="Avenir"/>
                <a:cs typeface="Avenir"/>
                <a:sym typeface="Avenir"/>
              </a:rPr>
              <a:t>8) Che tipi di studio bisogna aver fatto per fare il suo lavoro?</a:t>
            </a:r>
            <a:endParaRPr sz="1600" dirty="0">
              <a:latin typeface="+mn-lt"/>
            </a:endParaRPr>
          </a:p>
          <a:p>
            <a:pPr marL="0" marR="0" lvl="0" indent="0" algn="just" rtl="0">
              <a:spcBef>
                <a:spcPts val="0"/>
              </a:spcBef>
              <a:spcAft>
                <a:spcPts val="0"/>
              </a:spcAft>
              <a:buNone/>
            </a:pPr>
            <a:r>
              <a:rPr lang="it-IT" sz="1600" dirty="0">
                <a:solidFill>
                  <a:schemeClr val="lt1"/>
                </a:solidFill>
                <a:latin typeface="+mn-lt"/>
                <a:ea typeface="Avenir"/>
                <a:cs typeface="Avenir"/>
                <a:sym typeface="Avenir"/>
              </a:rPr>
              <a:t>Nessuno in particolare. È ovviamente indispensabile conoscere bene la lingua italiana, la sua grammatica, saper scrivere, avere un buon udito e tanta pazienza. Io sono laureata in Scienze Politiche, ed i miei studi certo mi hanno aiutata a capire meglio quello che ascolto, ma non è indispensabile aver fatto studi specifici.</a:t>
            </a:r>
            <a:endParaRPr sz="1600" dirty="0">
              <a:latin typeface="+mn-lt"/>
            </a:endParaRPr>
          </a:p>
          <a:p>
            <a:pPr marL="0" marR="0" lvl="0" indent="0" algn="just" rtl="0">
              <a:spcBef>
                <a:spcPts val="0"/>
              </a:spcBef>
              <a:spcAft>
                <a:spcPts val="0"/>
              </a:spcAft>
              <a:buNone/>
            </a:pPr>
            <a:r>
              <a:rPr lang="it-IT" sz="1600" b="1" i="1" dirty="0">
                <a:solidFill>
                  <a:schemeClr val="lt1"/>
                </a:solidFill>
                <a:latin typeface="+mn-lt"/>
                <a:ea typeface="Avenir"/>
                <a:cs typeface="Avenir"/>
                <a:sym typeface="Avenir"/>
              </a:rPr>
              <a:t>9) Che cosa l’ha spinta a fare questo lavoro? Ha mai pensato di lasciarlo o di cambiare?</a:t>
            </a:r>
            <a:endParaRPr sz="1600" dirty="0">
              <a:latin typeface="+mn-lt"/>
            </a:endParaRPr>
          </a:p>
          <a:p>
            <a:pPr marL="0" marR="0" lvl="0" indent="0" algn="just" rtl="0">
              <a:spcBef>
                <a:spcPts val="0"/>
              </a:spcBef>
              <a:spcAft>
                <a:spcPts val="0"/>
              </a:spcAft>
              <a:buNone/>
            </a:pPr>
            <a:r>
              <a:rPr lang="it-IT" sz="1600" dirty="0">
                <a:solidFill>
                  <a:schemeClr val="lt1"/>
                </a:solidFill>
                <a:latin typeface="+mn-lt"/>
                <a:ea typeface="Avenir"/>
                <a:cs typeface="Avenir"/>
                <a:sym typeface="Avenir"/>
              </a:rPr>
              <a:t>Ci sono capitata per caso, o quasi, in Tribunale. Ho iniziato con una piccola società che si occupava della trascrizione delle udienze ordinarie, dei processi, poi da lì, piano piano negli anni, mi sono specializzata in questo settore. Ogni tanto mi capita di pensare di lasciarlo o di cambiare lavoro, non perché non mi piaccia, ma perché ha un complicato sistema di pagamenti che avvengono, nella maggior parte dei casi, con molto ritardo, anche dopo molti anni dalla fine di un lavoro.</a:t>
            </a:r>
          </a:p>
          <a:p>
            <a:pPr lvl="0" algn="just"/>
            <a:r>
              <a:rPr lang="it-IT" sz="1600" b="1" i="1" dirty="0">
                <a:solidFill>
                  <a:schemeClr val="lt1"/>
                </a:solidFill>
                <a:ea typeface="Avenir"/>
                <a:cs typeface="Avenir"/>
                <a:sym typeface="Avenir"/>
              </a:rPr>
              <a:t>10) Che apparecchiature si usano per le intercettazioni?</a:t>
            </a:r>
            <a:endParaRPr lang="it-IT" sz="1600" dirty="0"/>
          </a:p>
          <a:p>
            <a:pPr lvl="0" algn="just"/>
            <a:r>
              <a:rPr lang="it-IT" sz="1600" dirty="0">
                <a:solidFill>
                  <a:schemeClr val="lt1"/>
                </a:solidFill>
                <a:ea typeface="Avenir"/>
                <a:cs typeface="Avenir"/>
                <a:sym typeface="Avenir"/>
              </a:rPr>
              <a:t>Non sono un’esperta della parte tecnica di questo mestiere, perché io non mi occupo della registrazione, ma solo di trascrivere quello che altri hanno registrato, di solito è un compito affidato alle Forze dell’Ordine. </a:t>
            </a:r>
          </a:p>
          <a:p>
            <a:pPr lvl="0" algn="just"/>
            <a:r>
              <a:rPr lang="it-IT" sz="1600" dirty="0">
                <a:solidFill>
                  <a:schemeClr val="lt1"/>
                </a:solidFill>
                <a:ea typeface="Avenir"/>
                <a:cs typeface="Avenir"/>
                <a:sym typeface="Avenir"/>
              </a:rPr>
              <a:t>Posso dirti che si usano apparecchiature molto sofisticate che attraverso dei microfoni posizionati nelle auto o nelle abitazioni registrano delle conversazioni. Per quanto attiene ai telefoni, questi ultimi vengono “intercettati” attraverso dei programmi che si installano nei telefoni attraverso dei link. Insomma è un po’ complicato.</a:t>
            </a:r>
            <a:endParaRPr lang="it-IT" sz="1600" dirty="0"/>
          </a:p>
          <a:p>
            <a:pPr lvl="0" algn="just"/>
            <a:r>
              <a:rPr lang="it-IT" sz="1600" b="1" i="1" dirty="0">
                <a:solidFill>
                  <a:schemeClr val="lt1"/>
                </a:solidFill>
                <a:ea typeface="Avenir"/>
                <a:cs typeface="Avenir"/>
                <a:sym typeface="Avenir"/>
              </a:rPr>
              <a:t>11) Quando si fa un’intercettazione in quanti bisogna essere?</a:t>
            </a:r>
            <a:endParaRPr lang="it-IT" sz="1600" dirty="0"/>
          </a:p>
          <a:p>
            <a:pPr lvl="0" algn="just"/>
            <a:r>
              <a:rPr lang="it-IT" sz="1600" dirty="0">
                <a:solidFill>
                  <a:schemeClr val="lt1"/>
                </a:solidFill>
                <a:ea typeface="Avenir"/>
                <a:cs typeface="Avenir"/>
                <a:sym typeface="Avenir"/>
              </a:rPr>
              <a:t>Dipende dalla durata del lavoro e dalla quantità di ore registrate da trascrivere. Si lavora da soli e in gruppo, e il proprio lavoro può essere oggetto di controllo da parte di un professionista nominato dalla controparte. Per esempio, se io sono il perito nominato dal giudice, l’imputato, attraverso il suo avvocato, può nominare un suo perito, definito “di parte”, che può controllare il mio lavoro.</a:t>
            </a:r>
            <a:endParaRPr lang="it-IT" sz="1600" dirty="0"/>
          </a:p>
          <a:p>
            <a:pPr lvl="0" algn="just"/>
            <a:r>
              <a:rPr lang="it-IT" sz="1600" b="1" i="1" dirty="0">
                <a:solidFill>
                  <a:schemeClr val="lt1"/>
                </a:solidFill>
                <a:ea typeface="Avenir"/>
                <a:cs typeface="Avenir"/>
                <a:sym typeface="Avenir"/>
              </a:rPr>
              <a:t>12) Quando si decide di intercettare una persona quella è intercettata 24 ore su 24?</a:t>
            </a:r>
            <a:endParaRPr lang="it-IT" sz="1600" dirty="0"/>
          </a:p>
          <a:p>
            <a:pPr lvl="0" algn="just"/>
            <a:r>
              <a:rPr lang="it-IT" sz="1600" dirty="0">
                <a:solidFill>
                  <a:schemeClr val="lt1"/>
                </a:solidFill>
                <a:ea typeface="Avenir"/>
                <a:cs typeface="Avenir"/>
                <a:sym typeface="Avenir"/>
              </a:rPr>
              <a:t>Dipende dal tipo di indagini. In alcuni casi sì. Nel senso che ci sono persone che vengono “controllate” attraverso tutti i canali a disposizione, quindi attraverso il telefono, all’interno della propria abitazione, della propria autovettura, del proprio ufficio.</a:t>
            </a:r>
            <a:endParaRPr lang="it-IT" sz="1600"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strips(downLeft)">
                                      <p:cBhvr>
                                        <p:cTn id="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11"/>
        <p:cNvGrpSpPr/>
        <p:nvPr/>
      </p:nvGrpSpPr>
      <p:grpSpPr>
        <a:xfrm>
          <a:off x="0" y="0"/>
          <a:ext cx="0" cy="0"/>
          <a:chOff x="0" y="0"/>
          <a:chExt cx="0" cy="0"/>
        </a:xfrm>
      </p:grpSpPr>
      <p:sp>
        <p:nvSpPr>
          <p:cNvPr id="212" name="Google Shape;212;p14"/>
          <p:cNvSpPr txBox="1"/>
          <p:nvPr/>
        </p:nvSpPr>
        <p:spPr>
          <a:xfrm>
            <a:off x="381001" y="370020"/>
            <a:ext cx="11471030" cy="3046948"/>
          </a:xfrm>
          <a:prstGeom prst="rect">
            <a:avLst/>
          </a:prstGeom>
          <a:noFill/>
          <a:ln>
            <a:noFill/>
          </a:ln>
        </p:spPr>
        <p:txBody>
          <a:bodyPr spcFirstLastPara="1" wrap="square" lIns="91425" tIns="45700" rIns="91425" bIns="45700" anchor="t" anchorCtr="0">
            <a:spAutoFit/>
          </a:bodyPr>
          <a:lstStyle/>
          <a:p>
            <a:pPr lvl="0" algn="just"/>
            <a:r>
              <a:rPr lang="it-IT" sz="1600" b="1" i="1" spc="-50" dirty="0">
                <a:solidFill>
                  <a:schemeClr val="lt1"/>
                </a:solidFill>
                <a:latin typeface="+mn-lt"/>
                <a:ea typeface="Avenir"/>
                <a:cs typeface="Avenir"/>
                <a:sym typeface="Avenir"/>
              </a:rPr>
              <a:t>13) Come fate per le intercettazioni in dialetto?</a:t>
            </a:r>
            <a:endParaRPr lang="it-IT" sz="1600" spc="-50" dirty="0">
              <a:latin typeface="+mn-lt"/>
            </a:endParaRPr>
          </a:p>
          <a:p>
            <a:pPr lvl="0" algn="just"/>
            <a:r>
              <a:rPr lang="it-IT" sz="1600" spc="-50" dirty="0">
                <a:solidFill>
                  <a:schemeClr val="lt1"/>
                </a:solidFill>
                <a:latin typeface="+mn-lt"/>
                <a:ea typeface="Avenir"/>
                <a:cs typeface="Avenir"/>
                <a:sym typeface="Avenir"/>
              </a:rPr>
              <a:t>Io personalmente comprendo abbastanza bene il dialetto napoletano e quello calabrese, ma nella maggior parte dei casi, quando le persone intercettate parlano in dialetto viene nominato un perito che comprenda quel dialetto, così come accade per le conversazioni in lingua straniera. In quel caso ci si avvale della </a:t>
            </a:r>
            <a:r>
              <a:rPr lang="it-IT" sz="1600" spc="-50" dirty="0" err="1">
                <a:solidFill>
                  <a:schemeClr val="lt1"/>
                </a:solidFill>
                <a:latin typeface="+mn-lt"/>
                <a:ea typeface="Avenir"/>
                <a:cs typeface="Avenir"/>
                <a:sym typeface="Avenir"/>
              </a:rPr>
              <a:t>colaborazione</a:t>
            </a:r>
            <a:r>
              <a:rPr lang="it-IT" sz="1600" spc="-50" dirty="0">
                <a:solidFill>
                  <a:schemeClr val="lt1"/>
                </a:solidFill>
                <a:latin typeface="+mn-lt"/>
                <a:ea typeface="Avenir"/>
                <a:cs typeface="Avenir"/>
                <a:sym typeface="Avenir"/>
              </a:rPr>
              <a:t> di interpreti.</a:t>
            </a:r>
            <a:endParaRPr lang="it-IT" sz="1600" spc="-50" dirty="0">
              <a:latin typeface="+mn-lt"/>
            </a:endParaRPr>
          </a:p>
          <a:p>
            <a:pPr lvl="0" algn="just"/>
            <a:r>
              <a:rPr lang="it-IT" sz="1600" b="1" i="1" spc="-50" dirty="0">
                <a:solidFill>
                  <a:schemeClr val="lt1"/>
                </a:solidFill>
                <a:latin typeface="+mn-lt"/>
                <a:ea typeface="Avenir"/>
                <a:cs typeface="Avenir"/>
                <a:sym typeface="Avenir"/>
              </a:rPr>
              <a:t>14) Ci sono delle persone che non possono essere intercettate per legge?</a:t>
            </a:r>
            <a:endParaRPr lang="it-IT" sz="1600" spc="-50" dirty="0">
              <a:latin typeface="+mn-lt"/>
            </a:endParaRPr>
          </a:p>
          <a:p>
            <a:pPr lvl="0" algn="just"/>
            <a:r>
              <a:rPr lang="it-IT" sz="1600" spc="-50" dirty="0">
                <a:solidFill>
                  <a:schemeClr val="lt1"/>
                </a:solidFill>
                <a:latin typeface="+mn-lt"/>
                <a:ea typeface="Avenir"/>
                <a:cs typeface="Avenir"/>
                <a:sym typeface="Avenir"/>
              </a:rPr>
              <a:t>Guarda, per quanto ne sappia io, credo che solo il Presidente della Repubblica non possa essere intercettato e qualora accada perché parla con persone intercettate, quelle intercettazioni non possono essere usate, ma devono essere addirittura distrutte.</a:t>
            </a:r>
            <a:endParaRPr lang="it-IT" sz="1600" b="1" i="1" spc="-50" dirty="0">
              <a:solidFill>
                <a:schemeClr val="lt1"/>
              </a:solidFill>
              <a:latin typeface="+mn-lt"/>
              <a:ea typeface="Avenir"/>
              <a:cs typeface="Avenir"/>
              <a:sym typeface="Avenir"/>
            </a:endParaRPr>
          </a:p>
          <a:p>
            <a:pPr marL="0" marR="0" lvl="0" indent="0" algn="just" rtl="0">
              <a:spcBef>
                <a:spcPts val="0"/>
              </a:spcBef>
              <a:spcAft>
                <a:spcPts val="0"/>
              </a:spcAft>
              <a:buNone/>
            </a:pPr>
            <a:r>
              <a:rPr lang="it-IT" sz="1600" b="1" i="1" spc="-50" dirty="0">
                <a:solidFill>
                  <a:schemeClr val="lt1"/>
                </a:solidFill>
                <a:latin typeface="+mn-lt"/>
                <a:ea typeface="Avenir"/>
                <a:cs typeface="Avenir"/>
                <a:sym typeface="Avenir"/>
              </a:rPr>
              <a:t>15) Ci sono intercettazioni che l’hanno sorpresa perché magari si è commossa?</a:t>
            </a:r>
            <a:endParaRPr sz="1600" spc="-50" dirty="0">
              <a:latin typeface="+mn-lt"/>
            </a:endParaRPr>
          </a:p>
          <a:p>
            <a:pPr marL="0" marR="0" lvl="0" indent="0" algn="just" rtl="0">
              <a:spcBef>
                <a:spcPts val="0"/>
              </a:spcBef>
              <a:spcAft>
                <a:spcPts val="0"/>
              </a:spcAft>
              <a:buNone/>
            </a:pPr>
            <a:r>
              <a:rPr lang="it-IT" sz="1600" spc="-50" dirty="0">
                <a:solidFill>
                  <a:schemeClr val="lt1"/>
                </a:solidFill>
                <a:latin typeface="+mn-lt"/>
                <a:ea typeface="Avenir"/>
                <a:cs typeface="Avenir"/>
                <a:sym typeface="Avenir"/>
              </a:rPr>
              <a:t>Sì, moltissime, perché quando tu ascolti delle persone le ascolti sia rispetto ai temi oggetto delle indagini e sia in porzioni di conversazioni che riguardano le loro vite private; non è sempre possibile scindere le due cose, quindi mi capita spesso di ascoltare e di venire a conoscenza anche di aspetti intimi, e quindi non puoi non rimanere coinvolta, almeno emotivamente, in quel che gli accade nella vita.</a:t>
            </a:r>
            <a:endParaRPr sz="1600" spc="-50" dirty="0">
              <a:latin typeface="+mn-lt"/>
            </a:endParaRPr>
          </a:p>
        </p:txBody>
      </p:sp>
      <p:pic>
        <p:nvPicPr>
          <p:cNvPr id="213" name="Google Shape;213;p14"/>
          <p:cNvPicPr preferRelativeResize="0"/>
          <p:nvPr/>
        </p:nvPicPr>
        <p:blipFill rotWithShape="1">
          <a:blip r:embed="rId3">
            <a:alphaModFix/>
          </a:blip>
          <a:srcRect/>
          <a:stretch/>
        </p:blipFill>
        <p:spPr>
          <a:xfrm>
            <a:off x="2207509" y="3526534"/>
            <a:ext cx="2949841" cy="2949841"/>
          </a:xfrm>
          <a:prstGeom prst="rect">
            <a:avLst/>
          </a:prstGeom>
          <a:noFill/>
          <a:ln w="9525" cap="flat" cmpd="sng">
            <a:solidFill>
              <a:schemeClr val="lt1"/>
            </a:solidFill>
            <a:prstDash val="solid"/>
            <a:round/>
            <a:headEnd type="none" w="sm" len="sm"/>
            <a:tailEnd type="none" w="sm" len="sm"/>
          </a:ln>
        </p:spPr>
      </p:pic>
      <p:pic>
        <p:nvPicPr>
          <p:cNvPr id="214" name="Google Shape;214;p14"/>
          <p:cNvPicPr preferRelativeResize="0"/>
          <p:nvPr/>
        </p:nvPicPr>
        <p:blipFill rotWithShape="1">
          <a:blip r:embed="rId4">
            <a:alphaModFix/>
          </a:blip>
          <a:srcRect/>
          <a:stretch/>
        </p:blipFill>
        <p:spPr>
          <a:xfrm>
            <a:off x="5429636" y="3537118"/>
            <a:ext cx="4432821" cy="2949841"/>
          </a:xfrm>
          <a:prstGeom prst="rect">
            <a:avLst/>
          </a:prstGeom>
          <a:noFill/>
          <a:ln w="9525"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strips(downLeft)">
                                      <p:cBhvr>
                                        <p:cTn id="7" dur="1000"/>
                                        <p:tgtEl>
                                          <p:spTgt spid="21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3"/>
                                        </p:tgtEl>
                                        <p:attrNameLst>
                                          <p:attrName>style.visibility</p:attrName>
                                        </p:attrNameLst>
                                      </p:cBhvr>
                                      <p:to>
                                        <p:strVal val="visible"/>
                                      </p:to>
                                    </p:set>
                                    <p:animEffect transition="in" filter="wipe(left)">
                                      <p:cBhvr>
                                        <p:cTn id="11" dur="1000"/>
                                        <p:tgtEl>
                                          <p:spTgt spid="213"/>
                                        </p:tgtEl>
                                      </p:cBhvr>
                                    </p:animEffect>
                                  </p:childTnLst>
                                </p:cTn>
                              </p:par>
                              <p:par>
                                <p:cTn id="12" presetID="22" presetClass="entr" presetSubtype="8" fill="hold" nodeType="withEffect">
                                  <p:stCondLst>
                                    <p:cond delay="0"/>
                                  </p:stCondLst>
                                  <p:childTnLst>
                                    <p:set>
                                      <p:cBhvr>
                                        <p:cTn id="13" dur="1" fill="hold">
                                          <p:stCondLst>
                                            <p:cond delay="0"/>
                                          </p:stCondLst>
                                        </p:cTn>
                                        <p:tgtEl>
                                          <p:spTgt spid="214"/>
                                        </p:tgtEl>
                                        <p:attrNameLst>
                                          <p:attrName>style.visibility</p:attrName>
                                        </p:attrNameLst>
                                      </p:cBhvr>
                                      <p:to>
                                        <p:strVal val="visible"/>
                                      </p:to>
                                    </p:set>
                                    <p:animEffect transition="in" filter="wipe(left)">
                                      <p:cBhvr>
                                        <p:cTn id="14"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25"/>
        <p:cNvGrpSpPr/>
        <p:nvPr/>
      </p:nvGrpSpPr>
      <p:grpSpPr>
        <a:xfrm>
          <a:off x="0" y="0"/>
          <a:ext cx="0" cy="0"/>
          <a:chOff x="0" y="0"/>
          <a:chExt cx="0" cy="0"/>
        </a:xfrm>
      </p:grpSpPr>
      <p:grpSp>
        <p:nvGrpSpPr>
          <p:cNvPr id="16" name="Gruppo 15">
            <a:extLst>
              <a:ext uri="{FF2B5EF4-FFF2-40B4-BE49-F238E27FC236}">
                <a16:creationId xmlns:a16="http://schemas.microsoft.com/office/drawing/2014/main" id="{12908D22-19A9-9543-A2E3-8922B36CE5A9}"/>
              </a:ext>
            </a:extLst>
          </p:cNvPr>
          <p:cNvGrpSpPr/>
          <p:nvPr/>
        </p:nvGrpSpPr>
        <p:grpSpPr>
          <a:xfrm>
            <a:off x="1674056" y="883307"/>
            <a:ext cx="8844197" cy="4953000"/>
            <a:chOff x="1808141" y="914400"/>
            <a:chExt cx="8844197" cy="4953000"/>
          </a:xfrm>
        </p:grpSpPr>
        <p:cxnSp>
          <p:nvCxnSpPr>
            <p:cNvPr id="11" name="Connettore 1 10">
              <a:extLst>
                <a:ext uri="{FF2B5EF4-FFF2-40B4-BE49-F238E27FC236}">
                  <a16:creationId xmlns:a16="http://schemas.microsoft.com/office/drawing/2014/main" id="{306CFF21-4B02-3A4F-947D-9C1840DCF510}"/>
                </a:ext>
              </a:extLst>
            </p:cNvPr>
            <p:cNvCxnSpPr/>
            <p:nvPr/>
          </p:nvCxnSpPr>
          <p:spPr>
            <a:xfrm>
              <a:off x="1808141" y="914400"/>
              <a:ext cx="884419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Connettore 1 25">
              <a:extLst>
                <a:ext uri="{FF2B5EF4-FFF2-40B4-BE49-F238E27FC236}">
                  <a16:creationId xmlns:a16="http://schemas.microsoft.com/office/drawing/2014/main" id="{CFEDB6FF-7A5D-4640-9E01-3357BF8BE762}"/>
                </a:ext>
              </a:extLst>
            </p:cNvPr>
            <p:cNvCxnSpPr/>
            <p:nvPr/>
          </p:nvCxnSpPr>
          <p:spPr>
            <a:xfrm>
              <a:off x="1808141" y="5867400"/>
              <a:ext cx="884419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nettore 1 12">
              <a:extLst>
                <a:ext uri="{FF2B5EF4-FFF2-40B4-BE49-F238E27FC236}">
                  <a16:creationId xmlns:a16="http://schemas.microsoft.com/office/drawing/2014/main" id="{2E827B47-836D-9C40-95FA-AF7563D524F3}"/>
                </a:ext>
              </a:extLst>
            </p:cNvPr>
            <p:cNvCxnSpPr/>
            <p:nvPr/>
          </p:nvCxnSpPr>
          <p:spPr>
            <a:xfrm>
              <a:off x="10652338" y="914400"/>
              <a:ext cx="0" cy="4953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nettore 1 14">
              <a:extLst>
                <a:ext uri="{FF2B5EF4-FFF2-40B4-BE49-F238E27FC236}">
                  <a16:creationId xmlns:a16="http://schemas.microsoft.com/office/drawing/2014/main" id="{F5007D30-9A0E-B448-9026-0FBECE7ADA62}"/>
                </a:ext>
              </a:extLst>
            </p:cNvPr>
            <p:cNvCxnSpPr/>
            <p:nvPr/>
          </p:nvCxnSpPr>
          <p:spPr>
            <a:xfrm flipV="1">
              <a:off x="1808141" y="2621280"/>
              <a:ext cx="0" cy="32461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7" name="Google Shape;127;p2"/>
          <p:cNvSpPr txBox="1"/>
          <p:nvPr/>
        </p:nvSpPr>
        <p:spPr>
          <a:xfrm>
            <a:off x="4122371" y="2876422"/>
            <a:ext cx="3896458"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6000" b="1" i="0" u="none" strike="noStrike" cap="none" dirty="0">
                <a:solidFill>
                  <a:schemeClr val="lt1"/>
                </a:solidFill>
                <a:latin typeface="+mj-lt"/>
                <a:ea typeface="Avenir"/>
                <a:cs typeface="Avenir"/>
                <a:sym typeface="Avenir"/>
              </a:rPr>
              <a:t>LA MAFIA</a:t>
            </a:r>
            <a:endParaRPr dirty="0">
              <a:latin typeface="+mj-lt"/>
            </a:endParaRPr>
          </a:p>
        </p:txBody>
      </p:sp>
      <p:sp>
        <p:nvSpPr>
          <p:cNvPr id="128" name="Google Shape;128;p2"/>
          <p:cNvSpPr/>
          <p:nvPr/>
        </p:nvSpPr>
        <p:spPr>
          <a:xfrm>
            <a:off x="3303535" y="5218506"/>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INGLESE</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ELLIS ISLAND E L’IMMIGRAZIONE</a:t>
            </a:r>
            <a:endParaRPr dirty="0"/>
          </a:p>
        </p:txBody>
      </p:sp>
      <p:sp>
        <p:nvSpPr>
          <p:cNvPr id="129" name="Google Shape;129;p2"/>
          <p:cNvSpPr/>
          <p:nvPr/>
        </p:nvSpPr>
        <p:spPr>
          <a:xfrm>
            <a:off x="6257177" y="5218506"/>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FRANCESE</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dirty="0">
                <a:solidFill>
                  <a:schemeClr val="dk1"/>
                </a:solidFill>
              </a:rPr>
              <a:t>LE CLAN DES MASEILLAIS</a:t>
            </a:r>
            <a:endParaRPr dirty="0"/>
          </a:p>
        </p:txBody>
      </p:sp>
      <p:sp>
        <p:nvSpPr>
          <p:cNvPr id="130" name="Google Shape;130;p2"/>
          <p:cNvSpPr/>
          <p:nvPr/>
        </p:nvSpPr>
        <p:spPr>
          <a:xfrm>
            <a:off x="9197044" y="325316"/>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GEOGRAFIA</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LA YAKUZA </a:t>
            </a:r>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E IL GIAPPONE</a:t>
            </a:r>
            <a:endParaRPr dirty="0"/>
          </a:p>
        </p:txBody>
      </p:sp>
      <p:sp>
        <p:nvSpPr>
          <p:cNvPr id="131" name="Google Shape;131;p2"/>
          <p:cNvSpPr/>
          <p:nvPr/>
        </p:nvSpPr>
        <p:spPr>
          <a:xfrm>
            <a:off x="377443" y="3589954"/>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RELIGIONE</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DON PINO PUGLISI</a:t>
            </a:r>
            <a:endParaRPr dirty="0"/>
          </a:p>
        </p:txBody>
      </p:sp>
      <p:sp>
        <p:nvSpPr>
          <p:cNvPr id="132" name="Google Shape;132;p2"/>
          <p:cNvSpPr/>
          <p:nvPr/>
        </p:nvSpPr>
        <p:spPr>
          <a:xfrm>
            <a:off x="9197044" y="3589954"/>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ED. CIVICA </a:t>
            </a:r>
          </a:p>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E MOTORIA</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IL DOPING E IL CASO PANTANI</a:t>
            </a:r>
            <a:endParaRPr dirty="0"/>
          </a:p>
        </p:txBody>
      </p:sp>
      <p:sp>
        <p:nvSpPr>
          <p:cNvPr id="133" name="Google Shape;133;p2"/>
          <p:cNvSpPr/>
          <p:nvPr/>
        </p:nvSpPr>
        <p:spPr>
          <a:xfrm>
            <a:off x="9197044" y="1957364"/>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SCIENZE</a:t>
            </a:r>
            <a:r>
              <a:rPr lang="it-IT" sz="1400" b="0" i="0" u="none" strike="noStrike" cap="none" dirty="0">
                <a:solidFill>
                  <a:schemeClr val="dk1"/>
                </a:solidFill>
                <a:latin typeface="Arial"/>
                <a:ea typeface="Arial"/>
                <a:cs typeface="Arial"/>
                <a:sym typeface="Arial"/>
              </a:rPr>
              <a:t>: </a:t>
            </a:r>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LA DROGA</a:t>
            </a:r>
            <a:endParaRPr dirty="0"/>
          </a:p>
        </p:txBody>
      </p:sp>
      <p:sp>
        <p:nvSpPr>
          <p:cNvPr id="134" name="Google Shape;134;p2"/>
          <p:cNvSpPr/>
          <p:nvPr/>
        </p:nvSpPr>
        <p:spPr>
          <a:xfrm>
            <a:off x="377443" y="325316"/>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STORIA</a:t>
            </a:r>
            <a:r>
              <a:rPr lang="it-IT" sz="1400" b="0" i="0" u="none" strike="noStrike" cap="none" dirty="0">
                <a:solidFill>
                  <a:schemeClr val="dk1"/>
                </a:solidFill>
                <a:latin typeface="Arial"/>
                <a:ea typeface="Arial"/>
                <a:cs typeface="Arial"/>
                <a:sym typeface="Arial"/>
              </a:rPr>
              <a:t>: </a:t>
            </a:r>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FALCONE E BORSELLINO</a:t>
            </a:r>
            <a:endParaRPr dirty="0"/>
          </a:p>
        </p:txBody>
      </p:sp>
      <p:sp>
        <p:nvSpPr>
          <p:cNvPr id="135" name="Google Shape;135;p2"/>
          <p:cNvSpPr/>
          <p:nvPr/>
        </p:nvSpPr>
        <p:spPr>
          <a:xfrm>
            <a:off x="356188" y="5218506"/>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MUSICA</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IL PADRINO </a:t>
            </a:r>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E NINO ROTA</a:t>
            </a:r>
            <a:endParaRPr dirty="0"/>
          </a:p>
        </p:txBody>
      </p:sp>
      <p:sp>
        <p:nvSpPr>
          <p:cNvPr id="136" name="Google Shape;136;p2"/>
          <p:cNvSpPr/>
          <p:nvPr/>
        </p:nvSpPr>
        <p:spPr>
          <a:xfrm>
            <a:off x="377443" y="2038489"/>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STRUMENTO MUSICALE</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THE GODFATHER MAIN THEME</a:t>
            </a:r>
            <a:endParaRPr dirty="0"/>
          </a:p>
        </p:txBody>
      </p:sp>
      <p:sp>
        <p:nvSpPr>
          <p:cNvPr id="137" name="Google Shape;137;p2"/>
          <p:cNvSpPr/>
          <p:nvPr/>
        </p:nvSpPr>
        <p:spPr>
          <a:xfrm>
            <a:off x="3317310" y="327693"/>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ARTE</a:t>
            </a:r>
            <a:r>
              <a:rPr lang="it-IT" sz="1400" b="0" i="0" u="none" strike="noStrike" cap="none" dirty="0">
                <a:solidFill>
                  <a:schemeClr val="dk1"/>
                </a:solidFill>
                <a:latin typeface="Arial"/>
                <a:ea typeface="Arial"/>
                <a:cs typeface="Arial"/>
                <a:sym typeface="Arial"/>
              </a:rPr>
              <a:t>: COMMERCIO ILLEGALE DI OPERE D’ARTE</a:t>
            </a:r>
            <a:endParaRPr dirty="0"/>
          </a:p>
        </p:txBody>
      </p:sp>
      <p:sp>
        <p:nvSpPr>
          <p:cNvPr id="138" name="Google Shape;138;p2"/>
          <p:cNvSpPr/>
          <p:nvPr/>
        </p:nvSpPr>
        <p:spPr>
          <a:xfrm>
            <a:off x="6257177" y="325316"/>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TECNOLOGIA</a:t>
            </a:r>
            <a:r>
              <a:rPr lang="it-IT" sz="1400" b="0" i="0" u="none" strike="noStrike" cap="none" dirty="0">
                <a:solidFill>
                  <a:schemeClr val="dk1"/>
                </a:solidFill>
                <a:latin typeface="Arial"/>
                <a:ea typeface="Arial"/>
                <a:cs typeface="Arial"/>
                <a:sym typeface="Arial"/>
              </a:rPr>
              <a:t>: </a:t>
            </a:r>
            <a:endParaRPr dirty="0"/>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INTERCETTAZIONI TELEFONICHE</a:t>
            </a:r>
            <a:endParaRPr dirty="0"/>
          </a:p>
        </p:txBody>
      </p:sp>
      <p:sp>
        <p:nvSpPr>
          <p:cNvPr id="139" name="Google Shape;139;p2"/>
          <p:cNvSpPr/>
          <p:nvPr/>
        </p:nvSpPr>
        <p:spPr>
          <a:xfrm>
            <a:off x="9210819" y="5218507"/>
            <a:ext cx="2624550" cy="1178169"/>
          </a:xfrm>
          <a:prstGeom prst="ellipse">
            <a:avLst/>
          </a:prstGeom>
          <a:solidFill>
            <a:srgbClr val="F99191"/>
          </a:solidFill>
          <a:ln w="107950" cap="flat" cmpd="tri">
            <a:solidFill>
              <a:srgbClr val="7D298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400" b="1" i="0" u="none" strike="noStrike" cap="none" dirty="0">
                <a:solidFill>
                  <a:schemeClr val="dk1"/>
                </a:solidFill>
                <a:latin typeface="Arial"/>
                <a:ea typeface="Arial"/>
                <a:cs typeface="Arial"/>
                <a:sym typeface="Arial"/>
              </a:rPr>
              <a:t>ITALIANO</a:t>
            </a:r>
            <a:r>
              <a:rPr lang="it-IT" sz="1400" b="0" i="0" u="none" strike="noStrike" cap="none" dirty="0">
                <a:solidFill>
                  <a:schemeClr val="dk1"/>
                </a:solidFill>
                <a:latin typeface="Arial"/>
                <a:ea typeface="Arial"/>
                <a:cs typeface="Arial"/>
                <a:sym typeface="Arial"/>
              </a:rPr>
              <a:t>: GOMORRA </a:t>
            </a:r>
          </a:p>
          <a:p>
            <a:pPr marL="0" marR="0" lvl="0" indent="0" algn="ctr" rtl="0">
              <a:spcBef>
                <a:spcPts val="0"/>
              </a:spcBef>
              <a:spcAft>
                <a:spcPts val="0"/>
              </a:spcAft>
              <a:buNone/>
            </a:pPr>
            <a:r>
              <a:rPr lang="it-IT" sz="1400" b="0" i="0" u="none" strike="noStrike" cap="none" dirty="0">
                <a:solidFill>
                  <a:schemeClr val="dk1"/>
                </a:solidFill>
                <a:latin typeface="Arial"/>
                <a:ea typeface="Arial"/>
                <a:cs typeface="Arial"/>
                <a:sym typeface="Arial"/>
              </a:rPr>
              <a:t>E SAVIANO</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1000" fill="hold"/>
                                        <p:tgtEl>
                                          <p:spTgt spid="134"/>
                                        </p:tgtEl>
                                        <p:attrNameLst>
                                          <p:attrName>ppt_w</p:attrName>
                                        </p:attrNameLst>
                                      </p:cBhvr>
                                      <p:tavLst>
                                        <p:tav tm="0">
                                          <p:val>
                                            <p:strVal val="#ppt_w*0.70"/>
                                          </p:val>
                                        </p:tav>
                                        <p:tav tm="100000">
                                          <p:val>
                                            <p:strVal val="#ppt_w"/>
                                          </p:val>
                                        </p:tav>
                                      </p:tavLst>
                                    </p:anim>
                                    <p:anim calcmode="lin" valueType="num">
                                      <p:cBhvr>
                                        <p:cTn id="8" dur="1000" fill="hold"/>
                                        <p:tgtEl>
                                          <p:spTgt spid="134"/>
                                        </p:tgtEl>
                                        <p:attrNameLst>
                                          <p:attrName>ppt_h</p:attrName>
                                        </p:attrNameLst>
                                      </p:cBhvr>
                                      <p:tavLst>
                                        <p:tav tm="0">
                                          <p:val>
                                            <p:strVal val="#ppt_h"/>
                                          </p:val>
                                        </p:tav>
                                        <p:tav tm="100000">
                                          <p:val>
                                            <p:strVal val="#ppt_h"/>
                                          </p:val>
                                        </p:tav>
                                      </p:tavLst>
                                    </p:anim>
                                    <p:animEffect transition="in" filter="fade">
                                      <p:cBhvr>
                                        <p:cTn id="9" dur="1000"/>
                                        <p:tgtEl>
                                          <p:spTgt spid="13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8"/>
                                        </p:tgtEl>
                                        <p:attrNameLst>
                                          <p:attrName>style.visibility</p:attrName>
                                        </p:attrNameLst>
                                      </p:cBhvr>
                                      <p:to>
                                        <p:strVal val="visible"/>
                                      </p:to>
                                    </p:set>
                                    <p:anim calcmode="lin" valueType="num">
                                      <p:cBhvr>
                                        <p:cTn id="12" dur="1000" fill="hold"/>
                                        <p:tgtEl>
                                          <p:spTgt spid="128"/>
                                        </p:tgtEl>
                                        <p:attrNameLst>
                                          <p:attrName>ppt_w</p:attrName>
                                        </p:attrNameLst>
                                      </p:cBhvr>
                                      <p:tavLst>
                                        <p:tav tm="0">
                                          <p:val>
                                            <p:strVal val="#ppt_w*0.70"/>
                                          </p:val>
                                        </p:tav>
                                        <p:tav tm="100000">
                                          <p:val>
                                            <p:strVal val="#ppt_w"/>
                                          </p:val>
                                        </p:tav>
                                      </p:tavLst>
                                    </p:anim>
                                    <p:anim calcmode="lin" valueType="num">
                                      <p:cBhvr>
                                        <p:cTn id="13" dur="1000" fill="hold"/>
                                        <p:tgtEl>
                                          <p:spTgt spid="128"/>
                                        </p:tgtEl>
                                        <p:attrNameLst>
                                          <p:attrName>ppt_h</p:attrName>
                                        </p:attrNameLst>
                                      </p:cBhvr>
                                      <p:tavLst>
                                        <p:tav tm="0">
                                          <p:val>
                                            <p:strVal val="#ppt_h"/>
                                          </p:val>
                                        </p:tav>
                                        <p:tav tm="100000">
                                          <p:val>
                                            <p:strVal val="#ppt_h"/>
                                          </p:val>
                                        </p:tav>
                                      </p:tavLst>
                                    </p:anim>
                                    <p:animEffect transition="in" filter="fade">
                                      <p:cBhvr>
                                        <p:cTn id="14" dur="1000"/>
                                        <p:tgtEl>
                                          <p:spTgt spid="12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9"/>
                                        </p:tgtEl>
                                        <p:attrNameLst>
                                          <p:attrName>style.visibility</p:attrName>
                                        </p:attrNameLst>
                                      </p:cBhvr>
                                      <p:to>
                                        <p:strVal val="visible"/>
                                      </p:to>
                                    </p:set>
                                    <p:anim calcmode="lin" valueType="num">
                                      <p:cBhvr>
                                        <p:cTn id="17" dur="1000" fill="hold"/>
                                        <p:tgtEl>
                                          <p:spTgt spid="139"/>
                                        </p:tgtEl>
                                        <p:attrNameLst>
                                          <p:attrName>ppt_w</p:attrName>
                                        </p:attrNameLst>
                                      </p:cBhvr>
                                      <p:tavLst>
                                        <p:tav tm="0">
                                          <p:val>
                                            <p:strVal val="#ppt_w*0.70"/>
                                          </p:val>
                                        </p:tav>
                                        <p:tav tm="100000">
                                          <p:val>
                                            <p:strVal val="#ppt_w"/>
                                          </p:val>
                                        </p:tav>
                                      </p:tavLst>
                                    </p:anim>
                                    <p:anim calcmode="lin" valueType="num">
                                      <p:cBhvr>
                                        <p:cTn id="18" dur="1000" fill="hold"/>
                                        <p:tgtEl>
                                          <p:spTgt spid="139"/>
                                        </p:tgtEl>
                                        <p:attrNameLst>
                                          <p:attrName>ppt_h</p:attrName>
                                        </p:attrNameLst>
                                      </p:cBhvr>
                                      <p:tavLst>
                                        <p:tav tm="0">
                                          <p:val>
                                            <p:strVal val="#ppt_h"/>
                                          </p:val>
                                        </p:tav>
                                        <p:tav tm="100000">
                                          <p:val>
                                            <p:strVal val="#ppt_h"/>
                                          </p:val>
                                        </p:tav>
                                      </p:tavLst>
                                    </p:anim>
                                    <p:animEffect transition="in" filter="fade">
                                      <p:cBhvr>
                                        <p:cTn id="19" dur="1000"/>
                                        <p:tgtEl>
                                          <p:spTgt spid="139"/>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8"/>
                                        </p:tgtEl>
                                        <p:attrNameLst>
                                          <p:attrName>style.visibility</p:attrName>
                                        </p:attrNameLst>
                                      </p:cBhvr>
                                      <p:to>
                                        <p:strVal val="visible"/>
                                      </p:to>
                                    </p:set>
                                    <p:anim calcmode="lin" valueType="num">
                                      <p:cBhvr>
                                        <p:cTn id="22" dur="1000" fill="hold"/>
                                        <p:tgtEl>
                                          <p:spTgt spid="138"/>
                                        </p:tgtEl>
                                        <p:attrNameLst>
                                          <p:attrName>ppt_w</p:attrName>
                                        </p:attrNameLst>
                                      </p:cBhvr>
                                      <p:tavLst>
                                        <p:tav tm="0">
                                          <p:val>
                                            <p:strVal val="#ppt_w*0.70"/>
                                          </p:val>
                                        </p:tav>
                                        <p:tav tm="100000">
                                          <p:val>
                                            <p:strVal val="#ppt_w"/>
                                          </p:val>
                                        </p:tav>
                                      </p:tavLst>
                                    </p:anim>
                                    <p:anim calcmode="lin" valueType="num">
                                      <p:cBhvr>
                                        <p:cTn id="23" dur="1000" fill="hold"/>
                                        <p:tgtEl>
                                          <p:spTgt spid="138"/>
                                        </p:tgtEl>
                                        <p:attrNameLst>
                                          <p:attrName>ppt_h</p:attrName>
                                        </p:attrNameLst>
                                      </p:cBhvr>
                                      <p:tavLst>
                                        <p:tav tm="0">
                                          <p:val>
                                            <p:strVal val="#ppt_h"/>
                                          </p:val>
                                        </p:tav>
                                        <p:tav tm="100000">
                                          <p:val>
                                            <p:strVal val="#ppt_h"/>
                                          </p:val>
                                        </p:tav>
                                      </p:tavLst>
                                    </p:anim>
                                    <p:animEffect transition="in" filter="fade">
                                      <p:cBhvr>
                                        <p:cTn id="24" dur="1000"/>
                                        <p:tgtEl>
                                          <p:spTgt spid="138"/>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cBhvr>
                                        <p:cTn id="27" dur="1000" fill="hold"/>
                                        <p:tgtEl>
                                          <p:spTgt spid="137"/>
                                        </p:tgtEl>
                                        <p:attrNameLst>
                                          <p:attrName>ppt_w</p:attrName>
                                        </p:attrNameLst>
                                      </p:cBhvr>
                                      <p:tavLst>
                                        <p:tav tm="0">
                                          <p:val>
                                            <p:strVal val="#ppt_w*0.70"/>
                                          </p:val>
                                        </p:tav>
                                        <p:tav tm="100000">
                                          <p:val>
                                            <p:strVal val="#ppt_w"/>
                                          </p:val>
                                        </p:tav>
                                      </p:tavLst>
                                    </p:anim>
                                    <p:anim calcmode="lin" valueType="num">
                                      <p:cBhvr>
                                        <p:cTn id="28" dur="1000" fill="hold"/>
                                        <p:tgtEl>
                                          <p:spTgt spid="137"/>
                                        </p:tgtEl>
                                        <p:attrNameLst>
                                          <p:attrName>ppt_h</p:attrName>
                                        </p:attrNameLst>
                                      </p:cBhvr>
                                      <p:tavLst>
                                        <p:tav tm="0">
                                          <p:val>
                                            <p:strVal val="#ppt_h"/>
                                          </p:val>
                                        </p:tav>
                                        <p:tav tm="100000">
                                          <p:val>
                                            <p:strVal val="#ppt_h"/>
                                          </p:val>
                                        </p:tav>
                                      </p:tavLst>
                                    </p:anim>
                                    <p:animEffect transition="in" filter="fade">
                                      <p:cBhvr>
                                        <p:cTn id="29" dur="1000"/>
                                        <p:tgtEl>
                                          <p:spTgt spid="137"/>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36"/>
                                        </p:tgtEl>
                                        <p:attrNameLst>
                                          <p:attrName>style.visibility</p:attrName>
                                        </p:attrNameLst>
                                      </p:cBhvr>
                                      <p:to>
                                        <p:strVal val="visible"/>
                                      </p:to>
                                    </p:set>
                                    <p:anim calcmode="lin" valueType="num">
                                      <p:cBhvr>
                                        <p:cTn id="32" dur="1000" fill="hold"/>
                                        <p:tgtEl>
                                          <p:spTgt spid="136"/>
                                        </p:tgtEl>
                                        <p:attrNameLst>
                                          <p:attrName>ppt_w</p:attrName>
                                        </p:attrNameLst>
                                      </p:cBhvr>
                                      <p:tavLst>
                                        <p:tav tm="0">
                                          <p:val>
                                            <p:strVal val="#ppt_w*0.70"/>
                                          </p:val>
                                        </p:tav>
                                        <p:tav tm="100000">
                                          <p:val>
                                            <p:strVal val="#ppt_w"/>
                                          </p:val>
                                        </p:tav>
                                      </p:tavLst>
                                    </p:anim>
                                    <p:anim calcmode="lin" valueType="num">
                                      <p:cBhvr>
                                        <p:cTn id="33" dur="1000" fill="hold"/>
                                        <p:tgtEl>
                                          <p:spTgt spid="136"/>
                                        </p:tgtEl>
                                        <p:attrNameLst>
                                          <p:attrName>ppt_h</p:attrName>
                                        </p:attrNameLst>
                                      </p:cBhvr>
                                      <p:tavLst>
                                        <p:tav tm="0">
                                          <p:val>
                                            <p:strVal val="#ppt_h"/>
                                          </p:val>
                                        </p:tav>
                                        <p:tav tm="100000">
                                          <p:val>
                                            <p:strVal val="#ppt_h"/>
                                          </p:val>
                                        </p:tav>
                                      </p:tavLst>
                                    </p:anim>
                                    <p:animEffect transition="in" filter="fade">
                                      <p:cBhvr>
                                        <p:cTn id="34" dur="1000"/>
                                        <p:tgtEl>
                                          <p:spTgt spid="13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 calcmode="lin" valueType="num">
                                      <p:cBhvr>
                                        <p:cTn id="37" dur="1000" fill="hold"/>
                                        <p:tgtEl>
                                          <p:spTgt spid="135"/>
                                        </p:tgtEl>
                                        <p:attrNameLst>
                                          <p:attrName>ppt_w</p:attrName>
                                        </p:attrNameLst>
                                      </p:cBhvr>
                                      <p:tavLst>
                                        <p:tav tm="0">
                                          <p:val>
                                            <p:strVal val="#ppt_w*0.70"/>
                                          </p:val>
                                        </p:tav>
                                        <p:tav tm="100000">
                                          <p:val>
                                            <p:strVal val="#ppt_w"/>
                                          </p:val>
                                        </p:tav>
                                      </p:tavLst>
                                    </p:anim>
                                    <p:anim calcmode="lin" valueType="num">
                                      <p:cBhvr>
                                        <p:cTn id="38" dur="1000" fill="hold"/>
                                        <p:tgtEl>
                                          <p:spTgt spid="135"/>
                                        </p:tgtEl>
                                        <p:attrNameLst>
                                          <p:attrName>ppt_h</p:attrName>
                                        </p:attrNameLst>
                                      </p:cBhvr>
                                      <p:tavLst>
                                        <p:tav tm="0">
                                          <p:val>
                                            <p:strVal val="#ppt_h"/>
                                          </p:val>
                                        </p:tav>
                                        <p:tav tm="100000">
                                          <p:val>
                                            <p:strVal val="#ppt_h"/>
                                          </p:val>
                                        </p:tav>
                                      </p:tavLst>
                                    </p:anim>
                                    <p:animEffect transition="in" filter="fade">
                                      <p:cBhvr>
                                        <p:cTn id="39" dur="1000"/>
                                        <p:tgtEl>
                                          <p:spTgt spid="135"/>
                                        </p:tgtEl>
                                      </p:cBhvr>
                                    </p:animEffect>
                                  </p:childTnLst>
                                </p:cTn>
                              </p:par>
                              <p:par>
                                <p:cTn id="40" presetID="55"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1000" fill="hold"/>
                                        <p:tgtEl>
                                          <p:spTgt spid="133"/>
                                        </p:tgtEl>
                                        <p:attrNameLst>
                                          <p:attrName>ppt_w</p:attrName>
                                        </p:attrNameLst>
                                      </p:cBhvr>
                                      <p:tavLst>
                                        <p:tav tm="0">
                                          <p:val>
                                            <p:strVal val="#ppt_w*0.70"/>
                                          </p:val>
                                        </p:tav>
                                        <p:tav tm="100000">
                                          <p:val>
                                            <p:strVal val="#ppt_w"/>
                                          </p:val>
                                        </p:tav>
                                      </p:tavLst>
                                    </p:anim>
                                    <p:anim calcmode="lin" valueType="num">
                                      <p:cBhvr>
                                        <p:cTn id="43" dur="1000" fill="hold"/>
                                        <p:tgtEl>
                                          <p:spTgt spid="133"/>
                                        </p:tgtEl>
                                        <p:attrNameLst>
                                          <p:attrName>ppt_h</p:attrName>
                                        </p:attrNameLst>
                                      </p:cBhvr>
                                      <p:tavLst>
                                        <p:tav tm="0">
                                          <p:val>
                                            <p:strVal val="#ppt_h"/>
                                          </p:val>
                                        </p:tav>
                                        <p:tav tm="100000">
                                          <p:val>
                                            <p:strVal val="#ppt_h"/>
                                          </p:val>
                                        </p:tav>
                                      </p:tavLst>
                                    </p:anim>
                                    <p:animEffect transition="in" filter="fade">
                                      <p:cBhvr>
                                        <p:cTn id="44" dur="1000"/>
                                        <p:tgtEl>
                                          <p:spTgt spid="133"/>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132"/>
                                        </p:tgtEl>
                                        <p:attrNameLst>
                                          <p:attrName>style.visibility</p:attrName>
                                        </p:attrNameLst>
                                      </p:cBhvr>
                                      <p:to>
                                        <p:strVal val="visible"/>
                                      </p:to>
                                    </p:set>
                                    <p:anim calcmode="lin" valueType="num">
                                      <p:cBhvr>
                                        <p:cTn id="47" dur="1000" fill="hold"/>
                                        <p:tgtEl>
                                          <p:spTgt spid="132"/>
                                        </p:tgtEl>
                                        <p:attrNameLst>
                                          <p:attrName>ppt_w</p:attrName>
                                        </p:attrNameLst>
                                      </p:cBhvr>
                                      <p:tavLst>
                                        <p:tav tm="0">
                                          <p:val>
                                            <p:strVal val="#ppt_w*0.70"/>
                                          </p:val>
                                        </p:tav>
                                        <p:tav tm="100000">
                                          <p:val>
                                            <p:strVal val="#ppt_w"/>
                                          </p:val>
                                        </p:tav>
                                      </p:tavLst>
                                    </p:anim>
                                    <p:anim calcmode="lin" valueType="num">
                                      <p:cBhvr>
                                        <p:cTn id="48" dur="1000" fill="hold"/>
                                        <p:tgtEl>
                                          <p:spTgt spid="132"/>
                                        </p:tgtEl>
                                        <p:attrNameLst>
                                          <p:attrName>ppt_h</p:attrName>
                                        </p:attrNameLst>
                                      </p:cBhvr>
                                      <p:tavLst>
                                        <p:tav tm="0">
                                          <p:val>
                                            <p:strVal val="#ppt_h"/>
                                          </p:val>
                                        </p:tav>
                                        <p:tav tm="100000">
                                          <p:val>
                                            <p:strVal val="#ppt_h"/>
                                          </p:val>
                                        </p:tav>
                                      </p:tavLst>
                                    </p:anim>
                                    <p:animEffect transition="in" filter="fade">
                                      <p:cBhvr>
                                        <p:cTn id="49" dur="1000"/>
                                        <p:tgtEl>
                                          <p:spTgt spid="132"/>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 calcmode="lin" valueType="num">
                                      <p:cBhvr>
                                        <p:cTn id="52" dur="1000" fill="hold"/>
                                        <p:tgtEl>
                                          <p:spTgt spid="131"/>
                                        </p:tgtEl>
                                        <p:attrNameLst>
                                          <p:attrName>ppt_w</p:attrName>
                                        </p:attrNameLst>
                                      </p:cBhvr>
                                      <p:tavLst>
                                        <p:tav tm="0">
                                          <p:val>
                                            <p:strVal val="#ppt_w*0.70"/>
                                          </p:val>
                                        </p:tav>
                                        <p:tav tm="100000">
                                          <p:val>
                                            <p:strVal val="#ppt_w"/>
                                          </p:val>
                                        </p:tav>
                                      </p:tavLst>
                                    </p:anim>
                                    <p:anim calcmode="lin" valueType="num">
                                      <p:cBhvr>
                                        <p:cTn id="53" dur="1000" fill="hold"/>
                                        <p:tgtEl>
                                          <p:spTgt spid="131"/>
                                        </p:tgtEl>
                                        <p:attrNameLst>
                                          <p:attrName>ppt_h</p:attrName>
                                        </p:attrNameLst>
                                      </p:cBhvr>
                                      <p:tavLst>
                                        <p:tav tm="0">
                                          <p:val>
                                            <p:strVal val="#ppt_h"/>
                                          </p:val>
                                        </p:tav>
                                        <p:tav tm="100000">
                                          <p:val>
                                            <p:strVal val="#ppt_h"/>
                                          </p:val>
                                        </p:tav>
                                      </p:tavLst>
                                    </p:anim>
                                    <p:animEffect transition="in" filter="fade">
                                      <p:cBhvr>
                                        <p:cTn id="54" dur="1000"/>
                                        <p:tgtEl>
                                          <p:spTgt spid="131"/>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30"/>
                                        </p:tgtEl>
                                        <p:attrNameLst>
                                          <p:attrName>style.visibility</p:attrName>
                                        </p:attrNameLst>
                                      </p:cBhvr>
                                      <p:to>
                                        <p:strVal val="visible"/>
                                      </p:to>
                                    </p:set>
                                    <p:anim calcmode="lin" valueType="num">
                                      <p:cBhvr>
                                        <p:cTn id="57" dur="1000" fill="hold"/>
                                        <p:tgtEl>
                                          <p:spTgt spid="130"/>
                                        </p:tgtEl>
                                        <p:attrNameLst>
                                          <p:attrName>ppt_w</p:attrName>
                                        </p:attrNameLst>
                                      </p:cBhvr>
                                      <p:tavLst>
                                        <p:tav tm="0">
                                          <p:val>
                                            <p:strVal val="#ppt_w*0.70"/>
                                          </p:val>
                                        </p:tav>
                                        <p:tav tm="100000">
                                          <p:val>
                                            <p:strVal val="#ppt_w"/>
                                          </p:val>
                                        </p:tav>
                                      </p:tavLst>
                                    </p:anim>
                                    <p:anim calcmode="lin" valueType="num">
                                      <p:cBhvr>
                                        <p:cTn id="58" dur="1000" fill="hold"/>
                                        <p:tgtEl>
                                          <p:spTgt spid="130"/>
                                        </p:tgtEl>
                                        <p:attrNameLst>
                                          <p:attrName>ppt_h</p:attrName>
                                        </p:attrNameLst>
                                      </p:cBhvr>
                                      <p:tavLst>
                                        <p:tav tm="0">
                                          <p:val>
                                            <p:strVal val="#ppt_h"/>
                                          </p:val>
                                        </p:tav>
                                        <p:tav tm="100000">
                                          <p:val>
                                            <p:strVal val="#ppt_h"/>
                                          </p:val>
                                        </p:tav>
                                      </p:tavLst>
                                    </p:anim>
                                    <p:animEffect transition="in" filter="fade">
                                      <p:cBhvr>
                                        <p:cTn id="59" dur="1000"/>
                                        <p:tgtEl>
                                          <p:spTgt spid="130"/>
                                        </p:tgtEl>
                                      </p:cBhvr>
                                    </p:animEffect>
                                  </p:childTnLst>
                                </p:cTn>
                              </p:par>
                              <p:par>
                                <p:cTn id="60" presetID="55" presetClass="entr" presetSubtype="0" fill="hold" grpId="0" nodeType="withEffect">
                                  <p:stCondLst>
                                    <p:cond delay="0"/>
                                  </p:stCondLst>
                                  <p:childTnLst>
                                    <p:set>
                                      <p:cBhvr>
                                        <p:cTn id="61" dur="1" fill="hold">
                                          <p:stCondLst>
                                            <p:cond delay="0"/>
                                          </p:stCondLst>
                                        </p:cTn>
                                        <p:tgtEl>
                                          <p:spTgt spid="129"/>
                                        </p:tgtEl>
                                        <p:attrNameLst>
                                          <p:attrName>style.visibility</p:attrName>
                                        </p:attrNameLst>
                                      </p:cBhvr>
                                      <p:to>
                                        <p:strVal val="visible"/>
                                      </p:to>
                                    </p:set>
                                    <p:anim calcmode="lin" valueType="num">
                                      <p:cBhvr>
                                        <p:cTn id="62" dur="1000" fill="hold"/>
                                        <p:tgtEl>
                                          <p:spTgt spid="129"/>
                                        </p:tgtEl>
                                        <p:attrNameLst>
                                          <p:attrName>ppt_w</p:attrName>
                                        </p:attrNameLst>
                                      </p:cBhvr>
                                      <p:tavLst>
                                        <p:tav tm="0">
                                          <p:val>
                                            <p:strVal val="#ppt_w*0.70"/>
                                          </p:val>
                                        </p:tav>
                                        <p:tav tm="100000">
                                          <p:val>
                                            <p:strVal val="#ppt_w"/>
                                          </p:val>
                                        </p:tav>
                                      </p:tavLst>
                                    </p:anim>
                                    <p:anim calcmode="lin" valueType="num">
                                      <p:cBhvr>
                                        <p:cTn id="63" dur="1000" fill="hold"/>
                                        <p:tgtEl>
                                          <p:spTgt spid="129"/>
                                        </p:tgtEl>
                                        <p:attrNameLst>
                                          <p:attrName>ppt_h</p:attrName>
                                        </p:attrNameLst>
                                      </p:cBhvr>
                                      <p:tavLst>
                                        <p:tav tm="0">
                                          <p:val>
                                            <p:strVal val="#ppt_h"/>
                                          </p:val>
                                        </p:tav>
                                        <p:tav tm="100000">
                                          <p:val>
                                            <p:strVal val="#ppt_h"/>
                                          </p:val>
                                        </p:tav>
                                      </p:tavLst>
                                    </p:anim>
                                    <p:animEffect transition="in" filter="fade">
                                      <p:cBhvr>
                                        <p:cTn id="64" dur="1000"/>
                                        <p:tgtEl>
                                          <p:spTgt spid="129"/>
                                        </p:tgtEl>
                                      </p:cBhvr>
                                    </p:animEffect>
                                  </p:childTnLst>
                                </p:cTn>
                              </p:par>
                            </p:childTnLst>
                          </p:cTn>
                        </p:par>
                        <p:par>
                          <p:cTn id="65" fill="hold">
                            <p:stCondLst>
                              <p:cond delay="1000"/>
                            </p:stCondLst>
                            <p:childTnLst>
                              <p:par>
                                <p:cTn id="66" presetID="4" presetClass="entr" presetSubtype="16"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box(in)">
                                      <p:cBhvr>
                                        <p:cTn id="68" dur="2000"/>
                                        <p:tgtEl>
                                          <p:spTgt spid="16"/>
                                        </p:tgtEl>
                                      </p:cBhvr>
                                    </p:animEffect>
                                  </p:childTnLst>
                                </p:cTn>
                              </p:par>
                            </p:childTnLst>
                          </p:cTn>
                        </p:par>
                        <p:par>
                          <p:cTn id="69" fill="hold">
                            <p:stCondLst>
                              <p:cond delay="3000"/>
                            </p:stCondLst>
                            <p:childTnLst>
                              <p:par>
                                <p:cTn id="70" presetID="20" presetClass="entr" presetSubtype="0" fill="hold" nodeType="afterEffect">
                                  <p:stCondLst>
                                    <p:cond delay="0"/>
                                  </p:stCondLst>
                                  <p:childTnLst>
                                    <p:set>
                                      <p:cBhvr>
                                        <p:cTn id="71" dur="1" fill="hold">
                                          <p:stCondLst>
                                            <p:cond delay="0"/>
                                          </p:stCondLst>
                                        </p:cTn>
                                        <p:tgtEl>
                                          <p:spTgt spid="127">
                                            <p:txEl>
                                              <p:pRg st="0" end="0"/>
                                            </p:txEl>
                                          </p:spTgt>
                                        </p:tgtEl>
                                        <p:attrNameLst>
                                          <p:attrName>style.visibility</p:attrName>
                                        </p:attrNameLst>
                                      </p:cBhvr>
                                      <p:to>
                                        <p:strVal val="visible"/>
                                      </p:to>
                                    </p:set>
                                    <p:animEffect transition="in" filter="wedge">
                                      <p:cBhvr>
                                        <p:cTn id="72" dur="2000"/>
                                        <p:tgtEl>
                                          <p:spTgt spid="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53"/>
        <p:cNvGrpSpPr/>
        <p:nvPr/>
      </p:nvGrpSpPr>
      <p:grpSpPr>
        <a:xfrm>
          <a:off x="0" y="0"/>
          <a:ext cx="0" cy="0"/>
          <a:chOff x="0" y="0"/>
          <a:chExt cx="0" cy="0"/>
        </a:xfrm>
      </p:grpSpPr>
      <p:sp>
        <p:nvSpPr>
          <p:cNvPr id="254" name="Google Shape;254;p19"/>
          <p:cNvSpPr txBox="1"/>
          <p:nvPr/>
        </p:nvSpPr>
        <p:spPr>
          <a:xfrm>
            <a:off x="-209396" y="2040674"/>
            <a:ext cx="5010615"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6000" b="1" spc="-50" dirty="0">
                <a:solidFill>
                  <a:schemeClr val="lt1"/>
                </a:solidFill>
                <a:latin typeface="+mj-lt"/>
                <a:ea typeface="Avenir"/>
                <a:cs typeface="Avenir"/>
                <a:sym typeface="Avenir"/>
              </a:rPr>
              <a:t>GEOGRAFIA</a:t>
            </a:r>
            <a:endParaRPr spc="-50" dirty="0">
              <a:latin typeface="+mj-lt"/>
            </a:endParaRPr>
          </a:p>
        </p:txBody>
      </p:sp>
      <p:cxnSp>
        <p:nvCxnSpPr>
          <p:cNvPr id="255" name="Google Shape;255;p19"/>
          <p:cNvCxnSpPr/>
          <p:nvPr/>
        </p:nvCxnSpPr>
        <p:spPr>
          <a:xfrm>
            <a:off x="22303" y="2923426"/>
            <a:ext cx="4728117" cy="0"/>
          </a:xfrm>
          <a:prstGeom prst="straightConnector1">
            <a:avLst/>
          </a:prstGeom>
          <a:noFill/>
          <a:ln w="9525" cap="flat" cmpd="sng">
            <a:solidFill>
              <a:schemeClr val="lt1"/>
            </a:solidFill>
            <a:prstDash val="solid"/>
            <a:round/>
            <a:headEnd type="none" w="sm" len="sm"/>
            <a:tailEnd type="none" w="sm" len="sm"/>
          </a:ln>
        </p:spPr>
      </p:cxnSp>
      <p:pic>
        <p:nvPicPr>
          <p:cNvPr id="256" name="Google Shape;256;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096515" y="1189566"/>
            <a:ext cx="6771635" cy="4381501"/>
          </a:xfrm>
          <a:prstGeom prst="rect">
            <a:avLst/>
          </a:prstGeom>
          <a:noFill/>
          <a:ln w="9525"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up)">
                                      <p:cBhvr>
                                        <p:cTn id="7" dur="1000"/>
                                        <p:tgtEl>
                                          <p:spTgt spid="254"/>
                                        </p:tgtEl>
                                      </p:cBhvr>
                                    </p:animEffect>
                                  </p:childTnLst>
                                </p:cTn>
                              </p:par>
                              <p:par>
                                <p:cTn id="8" presetID="2" presetClass="entr" presetSubtype="8" fill="hold" nodeType="withEffect">
                                  <p:stCondLst>
                                    <p:cond delay="0"/>
                                  </p:stCondLst>
                                  <p:childTnLst>
                                    <p:set>
                                      <p:cBhvr>
                                        <p:cTn id="9" dur="1" fill="hold">
                                          <p:stCondLst>
                                            <p:cond delay="0"/>
                                          </p:stCondLst>
                                        </p:cTn>
                                        <p:tgtEl>
                                          <p:spTgt spid="255"/>
                                        </p:tgtEl>
                                        <p:attrNameLst>
                                          <p:attrName>style.visibility</p:attrName>
                                        </p:attrNameLst>
                                      </p:cBhvr>
                                      <p:to>
                                        <p:strVal val="visible"/>
                                      </p:to>
                                    </p:set>
                                    <p:anim calcmode="lin" valueType="num">
                                      <p:cBhvr additive="base">
                                        <p:cTn id="10" dur="1000" fill="hold"/>
                                        <p:tgtEl>
                                          <p:spTgt spid="255"/>
                                        </p:tgtEl>
                                        <p:attrNameLst>
                                          <p:attrName>ppt_x</p:attrName>
                                        </p:attrNameLst>
                                      </p:cBhvr>
                                      <p:tavLst>
                                        <p:tav tm="0">
                                          <p:val>
                                            <p:strVal val="0-#ppt_w/2"/>
                                          </p:val>
                                        </p:tav>
                                        <p:tav tm="100000">
                                          <p:val>
                                            <p:strVal val="#ppt_x"/>
                                          </p:val>
                                        </p:tav>
                                      </p:tavLst>
                                    </p:anim>
                                    <p:anim calcmode="lin" valueType="num">
                                      <p:cBhvr additive="base">
                                        <p:cTn id="11" dur="1000" fill="hold"/>
                                        <p:tgtEl>
                                          <p:spTgt spid="25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wheel(1)">
                                      <p:cBhvr>
                                        <p:cTn id="15" dur="2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60"/>
        <p:cNvGrpSpPr/>
        <p:nvPr/>
      </p:nvGrpSpPr>
      <p:grpSpPr>
        <a:xfrm>
          <a:off x="0" y="0"/>
          <a:ext cx="0" cy="0"/>
          <a:chOff x="0" y="0"/>
          <a:chExt cx="0" cy="0"/>
        </a:xfrm>
      </p:grpSpPr>
      <p:sp>
        <p:nvSpPr>
          <p:cNvPr id="261" name="Google Shape;261;p20"/>
          <p:cNvSpPr txBox="1"/>
          <p:nvPr/>
        </p:nvSpPr>
        <p:spPr>
          <a:xfrm>
            <a:off x="5044494" y="313900"/>
            <a:ext cx="2103012"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j-lt"/>
                <a:ea typeface="Avenir"/>
                <a:cs typeface="Avenir"/>
                <a:sym typeface="Avenir"/>
              </a:rPr>
              <a:t>YAKUZA</a:t>
            </a:r>
            <a:endParaRPr dirty="0">
              <a:latin typeface="+mj-lt"/>
            </a:endParaRPr>
          </a:p>
        </p:txBody>
      </p:sp>
      <p:sp>
        <p:nvSpPr>
          <p:cNvPr id="262" name="Google Shape;262;p20"/>
          <p:cNvSpPr txBox="1"/>
          <p:nvPr/>
        </p:nvSpPr>
        <p:spPr>
          <a:xfrm>
            <a:off x="4222637" y="898675"/>
            <a:ext cx="374673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F99191"/>
                </a:solidFill>
                <a:latin typeface="+mj-lt"/>
                <a:ea typeface="Avenir"/>
                <a:cs typeface="Avenir"/>
                <a:sym typeface="Avenir"/>
              </a:rPr>
              <a:t>LA MAFIA GIAPPONESE</a:t>
            </a:r>
            <a:endParaRPr dirty="0">
              <a:latin typeface="+mj-lt"/>
            </a:endParaRPr>
          </a:p>
        </p:txBody>
      </p:sp>
      <p:sp>
        <p:nvSpPr>
          <p:cNvPr id="263" name="Google Shape;263;p20"/>
          <p:cNvSpPr txBox="1"/>
          <p:nvPr/>
        </p:nvSpPr>
        <p:spPr>
          <a:xfrm>
            <a:off x="384314" y="1394264"/>
            <a:ext cx="7507829" cy="304694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spc="-50" dirty="0">
                <a:solidFill>
                  <a:schemeClr val="lt1"/>
                </a:solidFill>
                <a:latin typeface="+mn-lt"/>
                <a:ea typeface="Arial"/>
                <a:cs typeface="Arial"/>
                <a:sym typeface="Arial"/>
              </a:rPr>
              <a:t>Un esercito di 90mila uomini, presenti oltre che in Giappone, in varie parti del mondo (come in America e nelle isole Hawaii, in Europa, nelle Filippine, in Asia ed in Australia). Un giro d'affari annuo stimato in quasi 1.500 miliardi di yen, circa 12 miliardi di euro.</a:t>
            </a:r>
          </a:p>
          <a:p>
            <a:pPr marL="0" marR="0" lvl="0" indent="0" algn="just" rtl="0">
              <a:spcBef>
                <a:spcPts val="0"/>
              </a:spcBef>
              <a:spcAft>
                <a:spcPts val="0"/>
              </a:spcAft>
              <a:buNone/>
            </a:pPr>
            <a:r>
              <a:rPr lang="it-IT" sz="1600" spc="-50" dirty="0">
                <a:solidFill>
                  <a:schemeClr val="lt1"/>
                </a:solidFill>
                <a:latin typeface="+mn-lt"/>
                <a:ea typeface="Arial"/>
                <a:cs typeface="Arial"/>
                <a:sym typeface="Arial"/>
              </a:rPr>
              <a:t>Da secoli la </a:t>
            </a:r>
            <a:r>
              <a:rPr lang="it-IT" sz="1600" spc="-50" dirty="0" err="1">
                <a:solidFill>
                  <a:schemeClr val="lt1"/>
                </a:solidFill>
                <a:latin typeface="+mn-lt"/>
                <a:ea typeface="Arial"/>
                <a:cs typeface="Arial"/>
                <a:sym typeface="Arial"/>
              </a:rPr>
              <a:t>Yakuza</a:t>
            </a:r>
            <a:r>
              <a:rPr lang="it-IT" sz="1600" spc="-50" dirty="0">
                <a:solidFill>
                  <a:schemeClr val="lt1"/>
                </a:solidFill>
                <a:latin typeface="+mn-lt"/>
                <a:ea typeface="Arial"/>
                <a:cs typeface="Arial"/>
                <a:sym typeface="Arial"/>
              </a:rPr>
              <a:t> domina il Sol Levante, graziata da un'immunità che ha permesso la sua crescita incontrollabile. La matrice di questo complesso di organizzazioni criminali, finanziarie e politiche risale al XV secolo, ai tempi delle caste feudali. Bande organizzate ("machi-</a:t>
            </a:r>
            <a:r>
              <a:rPr lang="it-IT" sz="1600" spc="-50" dirty="0" err="1">
                <a:solidFill>
                  <a:schemeClr val="lt1"/>
                </a:solidFill>
                <a:latin typeface="+mn-lt"/>
                <a:ea typeface="Arial"/>
                <a:cs typeface="Arial"/>
                <a:sym typeface="Arial"/>
              </a:rPr>
              <a:t>yakko</a:t>
            </a:r>
            <a:r>
              <a:rPr lang="it-IT" sz="1600" spc="-50" dirty="0">
                <a:solidFill>
                  <a:schemeClr val="lt1"/>
                </a:solidFill>
                <a:latin typeface="+mn-lt"/>
                <a:ea typeface="Arial"/>
                <a:cs typeface="Arial"/>
                <a:sym typeface="Arial"/>
              </a:rPr>
              <a:t>", servitori del popolo) nascono intorno al 1612 per contrastare l'arroganza dei samurai che, in quegli anni seminavano morte e terrore. Queste bande godevano di un grosso consenso popolare.</a:t>
            </a:r>
            <a:r>
              <a:rPr lang="it-IT" sz="1600" b="0" i="0" spc="-50" dirty="0">
                <a:solidFill>
                  <a:schemeClr val="lt1"/>
                </a:solidFill>
                <a:latin typeface="+mn-lt"/>
                <a:ea typeface="Arial"/>
                <a:cs typeface="Arial"/>
                <a:sym typeface="Arial"/>
              </a:rPr>
              <a:t> Se andate in Giappone e finite a un tavolo di </a:t>
            </a:r>
            <a:r>
              <a:rPr lang="it-IT" sz="1600" b="1" i="0" spc="-50" dirty="0" err="1">
                <a:solidFill>
                  <a:schemeClr val="lt1"/>
                </a:solidFill>
                <a:latin typeface="+mn-lt"/>
                <a:ea typeface="Arial"/>
                <a:cs typeface="Arial"/>
                <a:sym typeface="Arial"/>
              </a:rPr>
              <a:t>Oicho-Kabu</a:t>
            </a:r>
            <a:r>
              <a:rPr lang="it-IT" sz="1600" b="0" i="0" spc="-50" dirty="0">
                <a:solidFill>
                  <a:schemeClr val="lt1"/>
                </a:solidFill>
                <a:latin typeface="+mn-lt"/>
                <a:ea typeface="Arial"/>
                <a:cs typeface="Arial"/>
                <a:sym typeface="Arial"/>
              </a:rPr>
              <a:t>, un tradizionale gioco di carte simile al baccarà o al </a:t>
            </a:r>
            <a:r>
              <a:rPr lang="it-IT" sz="1600" b="0" i="0" spc="-50" dirty="0" err="1">
                <a:solidFill>
                  <a:schemeClr val="lt1"/>
                </a:solidFill>
                <a:latin typeface="+mn-lt"/>
                <a:ea typeface="Arial"/>
                <a:cs typeface="Arial"/>
                <a:sym typeface="Arial"/>
              </a:rPr>
              <a:t>blackjack</a:t>
            </a:r>
            <a:r>
              <a:rPr lang="it-IT" sz="1600" b="0" i="0" spc="-50" dirty="0">
                <a:solidFill>
                  <a:schemeClr val="lt1"/>
                </a:solidFill>
                <a:latin typeface="+mn-lt"/>
                <a:ea typeface="Arial"/>
                <a:cs typeface="Arial"/>
                <a:sym typeface="Arial"/>
              </a:rPr>
              <a:t>, sappiate che la peggior combinazione possibile è 8-9-3; numeri che, se traslitterati, danno vita alla mafia giapponese: </a:t>
            </a:r>
            <a:r>
              <a:rPr lang="it-IT" sz="1600" b="0" i="1" spc="-50" dirty="0" err="1">
                <a:solidFill>
                  <a:schemeClr val="lt1"/>
                </a:solidFill>
                <a:latin typeface="+mn-lt"/>
                <a:ea typeface="Arial"/>
                <a:cs typeface="Arial"/>
                <a:sym typeface="Arial"/>
              </a:rPr>
              <a:t>ya</a:t>
            </a:r>
            <a:r>
              <a:rPr lang="it-IT" sz="1600" b="0" i="0" spc="-50" dirty="0">
                <a:solidFill>
                  <a:schemeClr val="lt1"/>
                </a:solidFill>
                <a:latin typeface="+mn-lt"/>
                <a:ea typeface="Arial"/>
                <a:cs typeface="Arial"/>
                <a:sym typeface="Arial"/>
              </a:rPr>
              <a:t> (8) </a:t>
            </a:r>
            <a:r>
              <a:rPr lang="it-IT" sz="1600" b="0" i="1" spc="-50" dirty="0" err="1">
                <a:solidFill>
                  <a:schemeClr val="lt1"/>
                </a:solidFill>
                <a:latin typeface="+mn-lt"/>
                <a:ea typeface="Arial"/>
                <a:cs typeface="Arial"/>
                <a:sym typeface="Arial"/>
              </a:rPr>
              <a:t>ku</a:t>
            </a:r>
            <a:r>
              <a:rPr lang="it-IT" sz="1600" b="0" i="0" spc="-50" dirty="0">
                <a:solidFill>
                  <a:schemeClr val="lt1"/>
                </a:solidFill>
                <a:latin typeface="+mn-lt"/>
                <a:ea typeface="Arial"/>
                <a:cs typeface="Arial"/>
                <a:sym typeface="Arial"/>
              </a:rPr>
              <a:t> (9) </a:t>
            </a:r>
            <a:r>
              <a:rPr lang="it-IT" sz="1600" b="0" i="1" spc="-50" dirty="0">
                <a:solidFill>
                  <a:schemeClr val="lt1"/>
                </a:solidFill>
                <a:latin typeface="+mn-lt"/>
                <a:ea typeface="Arial"/>
                <a:cs typeface="Arial"/>
                <a:sym typeface="Arial"/>
              </a:rPr>
              <a:t>za</a:t>
            </a:r>
            <a:r>
              <a:rPr lang="it-IT" sz="1600" b="0" i="0" spc="-50" dirty="0">
                <a:solidFill>
                  <a:schemeClr val="lt1"/>
                </a:solidFill>
                <a:latin typeface="+mn-lt"/>
                <a:ea typeface="Arial"/>
                <a:cs typeface="Arial"/>
                <a:sym typeface="Arial"/>
              </a:rPr>
              <a:t> (3), </a:t>
            </a:r>
            <a:r>
              <a:rPr lang="it-IT" sz="1600" b="0" i="0" spc="-50" dirty="0" err="1">
                <a:solidFill>
                  <a:schemeClr val="lt1"/>
                </a:solidFill>
                <a:latin typeface="+mn-lt"/>
                <a:ea typeface="Arial"/>
                <a:cs typeface="Arial"/>
                <a:sym typeface="Arial"/>
              </a:rPr>
              <a:t>Yakuza</a:t>
            </a:r>
            <a:r>
              <a:rPr lang="it-IT" sz="1600" b="0" i="0" spc="-50" dirty="0">
                <a:solidFill>
                  <a:schemeClr val="lt1"/>
                </a:solidFill>
                <a:latin typeface="+mn-lt"/>
                <a:ea typeface="Arial"/>
                <a:cs typeface="Arial"/>
                <a:sym typeface="Arial"/>
              </a:rPr>
              <a:t>. </a:t>
            </a:r>
            <a:endParaRPr sz="1600" spc="-50" dirty="0">
              <a:solidFill>
                <a:schemeClr val="lt1"/>
              </a:solidFill>
              <a:latin typeface="+mn-lt"/>
              <a:ea typeface="Arial"/>
              <a:cs typeface="Arial"/>
              <a:sym typeface="Arial"/>
            </a:endParaRPr>
          </a:p>
        </p:txBody>
      </p:sp>
      <p:pic>
        <p:nvPicPr>
          <p:cNvPr id="2" name="Immagine 1">
            <a:extLst>
              <a:ext uri="{FF2B5EF4-FFF2-40B4-BE49-F238E27FC236}">
                <a16:creationId xmlns:a16="http://schemas.microsoft.com/office/drawing/2014/main" id="{D439D054-E46D-C94D-8415-5A0CA0FEC7B3}"/>
              </a:ext>
            </a:extLst>
          </p:cNvPr>
          <p:cNvPicPr>
            <a:picLocks noChangeAspect="1"/>
          </p:cNvPicPr>
          <p:nvPr/>
        </p:nvPicPr>
        <p:blipFill>
          <a:blip r:embed="rId3"/>
          <a:stretch>
            <a:fillRect/>
          </a:stretch>
        </p:blipFill>
        <p:spPr>
          <a:xfrm>
            <a:off x="7948236" y="1613807"/>
            <a:ext cx="3823756" cy="2544536"/>
          </a:xfrm>
          <a:prstGeom prst="rect">
            <a:avLst/>
          </a:prstGeom>
          <a:ln>
            <a:solidFill>
              <a:schemeClr val="bg1"/>
            </a:solidFill>
          </a:ln>
        </p:spPr>
      </p:pic>
      <p:sp>
        <p:nvSpPr>
          <p:cNvPr id="8" name="Google Shape;263;p20">
            <a:extLst>
              <a:ext uri="{FF2B5EF4-FFF2-40B4-BE49-F238E27FC236}">
                <a16:creationId xmlns:a16="http://schemas.microsoft.com/office/drawing/2014/main" id="{7662581A-27D6-D64A-A678-6AD666BCE560}"/>
              </a:ext>
            </a:extLst>
          </p:cNvPr>
          <p:cNvSpPr txBox="1"/>
          <p:nvPr/>
        </p:nvSpPr>
        <p:spPr>
          <a:xfrm>
            <a:off x="384314" y="4355185"/>
            <a:ext cx="11387678" cy="2062063"/>
          </a:xfrm>
          <a:prstGeom prst="rect">
            <a:avLst/>
          </a:prstGeom>
          <a:noFill/>
          <a:ln>
            <a:noFill/>
          </a:ln>
        </p:spPr>
        <p:txBody>
          <a:bodyPr spcFirstLastPara="1" wrap="square" lIns="91425" tIns="45700" rIns="91425" bIns="45700" anchor="t" anchorCtr="0">
            <a:spAutoFit/>
          </a:bodyPr>
          <a:lstStyle/>
          <a:p>
            <a:pPr lvl="0" algn="just"/>
            <a:r>
              <a:rPr lang="it-IT" sz="1600" spc="-50" dirty="0">
                <a:solidFill>
                  <a:schemeClr val="lt1"/>
                </a:solidFill>
              </a:rPr>
              <a:t>In origine, questo termine aveva una forte connotazione dispregiativa – significava buono a nulla o malfattore – ma, col tempo, è entrato di diritto nel mito </a:t>
            </a:r>
            <a:r>
              <a:rPr lang="it-IT" sz="1600" spc="-50" dirty="0" err="1">
                <a:solidFill>
                  <a:schemeClr val="lt1"/>
                </a:solidFill>
              </a:rPr>
              <a:t>fondativo</a:t>
            </a:r>
            <a:r>
              <a:rPr lang="it-IT" sz="1600" spc="-50" dirty="0">
                <a:solidFill>
                  <a:schemeClr val="lt1"/>
                </a:solidFill>
              </a:rPr>
              <a:t> della </a:t>
            </a:r>
            <a:r>
              <a:rPr lang="it-IT" sz="1600" spc="-50" dirty="0" err="1">
                <a:solidFill>
                  <a:schemeClr val="lt1"/>
                </a:solidFill>
              </a:rPr>
              <a:t>Yakuza</a:t>
            </a:r>
            <a:r>
              <a:rPr lang="it-IT" sz="1600" spc="-50" dirty="0">
                <a:solidFill>
                  <a:schemeClr val="lt1"/>
                </a:solidFill>
              </a:rPr>
              <a:t>, i cui membri, ancora oggi, rivendicano con fierezza il loro status di emarginati, di individui che si distinguono dalla massa e agiscono nell’illegalità per difendere gli interessi del popolo. La </a:t>
            </a:r>
            <a:r>
              <a:rPr lang="it-IT" sz="1600" spc="-50" dirty="0" err="1">
                <a:solidFill>
                  <a:schemeClr val="lt1"/>
                </a:solidFill>
              </a:rPr>
              <a:t>Yakuza</a:t>
            </a:r>
            <a:r>
              <a:rPr lang="it-IT" sz="1600" spc="-50" dirty="0">
                <a:solidFill>
                  <a:schemeClr val="lt1"/>
                </a:solidFill>
              </a:rPr>
              <a:t> è un insieme di famiglie accomunate da una struttura di potere piramidale. In cima c’è il boss, l’</a:t>
            </a:r>
            <a:r>
              <a:rPr lang="it-IT" sz="1600" i="1" spc="-50" dirty="0" err="1">
                <a:solidFill>
                  <a:schemeClr val="lt1"/>
                </a:solidFill>
              </a:rPr>
              <a:t>oyabun</a:t>
            </a:r>
            <a:r>
              <a:rPr lang="it-IT" sz="1600" spc="-50" dirty="0">
                <a:solidFill>
                  <a:schemeClr val="lt1"/>
                </a:solidFill>
              </a:rPr>
              <a:t>, il padre adottivo, e sotto ci sono tutti i suoi figli, i </a:t>
            </a:r>
            <a:r>
              <a:rPr lang="it-IT" sz="1600" i="1" spc="-50" dirty="0" err="1">
                <a:solidFill>
                  <a:schemeClr val="lt1"/>
                </a:solidFill>
              </a:rPr>
              <a:t>kobun</a:t>
            </a:r>
            <a:r>
              <a:rPr lang="it-IT" sz="1600" spc="-50" dirty="0">
                <a:solidFill>
                  <a:schemeClr val="lt1"/>
                </a:solidFill>
              </a:rPr>
              <a:t>, che si identificano fra loro come fratelli maggiori o fratelli minori in base al grado. Le donne sono pochissime e si chiamano </a:t>
            </a:r>
            <a:r>
              <a:rPr lang="it-IT" sz="1600" i="1" spc="-50" dirty="0" err="1">
                <a:solidFill>
                  <a:schemeClr val="lt1"/>
                </a:solidFill>
              </a:rPr>
              <a:t>ane</a:t>
            </a:r>
            <a:r>
              <a:rPr lang="it-IT" sz="1600" i="1" spc="-50" dirty="0">
                <a:solidFill>
                  <a:schemeClr val="lt1"/>
                </a:solidFill>
              </a:rPr>
              <a:t>-san</a:t>
            </a:r>
            <a:r>
              <a:rPr lang="it-IT" sz="1600" spc="-50" dirty="0">
                <a:solidFill>
                  <a:schemeClr val="lt1"/>
                </a:solidFill>
              </a:rPr>
              <a:t>, “sorelle maggiori”. Queste famiglie fittizie, le </a:t>
            </a:r>
            <a:r>
              <a:rPr lang="it-IT" sz="1600" i="1" spc="-50" dirty="0" err="1">
                <a:solidFill>
                  <a:schemeClr val="lt1"/>
                </a:solidFill>
              </a:rPr>
              <a:t>ikka</a:t>
            </a:r>
            <a:r>
              <a:rPr lang="it-IT" sz="1600" spc="-50" dirty="0">
                <a:solidFill>
                  <a:schemeClr val="lt1"/>
                </a:solidFill>
              </a:rPr>
              <a:t>, si basano sull’</a:t>
            </a:r>
            <a:r>
              <a:rPr lang="it-IT" sz="1600" b="1" spc="-50" dirty="0" err="1">
                <a:solidFill>
                  <a:schemeClr val="lt1"/>
                </a:solidFill>
              </a:rPr>
              <a:t>oyabun-kobun</a:t>
            </a:r>
            <a:r>
              <a:rPr lang="it-IT" sz="1600" spc="-50" dirty="0">
                <a:solidFill>
                  <a:schemeClr val="lt1"/>
                </a:solidFill>
              </a:rPr>
              <a:t>, il rapporto fra padre e figlio adottivo, e il </a:t>
            </a:r>
            <a:r>
              <a:rPr lang="it-IT" sz="1600" b="1" spc="-50" dirty="0" err="1">
                <a:solidFill>
                  <a:schemeClr val="lt1"/>
                </a:solidFill>
              </a:rPr>
              <a:t>bushidō</a:t>
            </a:r>
            <a:r>
              <a:rPr lang="it-IT" sz="1600" spc="-50" dirty="0">
                <a:solidFill>
                  <a:schemeClr val="lt1"/>
                </a:solidFill>
              </a:rPr>
              <a:t>, un obbligo morale, preso in prestito dal codice d’onore dei samurai feudali, che prevede la totale fedeltà, sudditanza e gratitudine dell’affiliato.</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1"/>
                                        </p:tgtEl>
                                        <p:attrNameLst>
                                          <p:attrName>style.visibility</p:attrName>
                                        </p:attrNameLst>
                                      </p:cBhvr>
                                      <p:to>
                                        <p:strVal val="visible"/>
                                      </p:to>
                                    </p:set>
                                    <p:anim calcmode="lin" valueType="num">
                                      <p:cBhvr>
                                        <p:cTn id="7" dur="1000" fill="hold"/>
                                        <p:tgtEl>
                                          <p:spTgt spid="261"/>
                                        </p:tgtEl>
                                        <p:attrNameLst>
                                          <p:attrName>ppt_w</p:attrName>
                                        </p:attrNameLst>
                                      </p:cBhvr>
                                      <p:tavLst>
                                        <p:tav tm="0">
                                          <p:val>
                                            <p:fltVal val="0"/>
                                          </p:val>
                                        </p:tav>
                                        <p:tav tm="100000">
                                          <p:val>
                                            <p:strVal val="#ppt_w"/>
                                          </p:val>
                                        </p:tav>
                                      </p:tavLst>
                                    </p:anim>
                                    <p:anim calcmode="lin" valueType="num">
                                      <p:cBhvr>
                                        <p:cTn id="8" dur="1000" fill="hold"/>
                                        <p:tgtEl>
                                          <p:spTgt spid="261"/>
                                        </p:tgtEl>
                                        <p:attrNameLst>
                                          <p:attrName>ppt_h</p:attrName>
                                        </p:attrNameLst>
                                      </p:cBhvr>
                                      <p:tavLst>
                                        <p:tav tm="0">
                                          <p:val>
                                            <p:fltVal val="0"/>
                                          </p:val>
                                        </p:tav>
                                        <p:tav tm="100000">
                                          <p:val>
                                            <p:strVal val="#ppt_h"/>
                                          </p:val>
                                        </p:tav>
                                      </p:tavLst>
                                    </p:anim>
                                    <p:animEffect transition="in" filter="fade">
                                      <p:cBhvr>
                                        <p:cTn id="9" dur="1000"/>
                                        <p:tgtEl>
                                          <p:spTgt spid="261"/>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62"/>
                                        </p:tgtEl>
                                        <p:attrNameLst>
                                          <p:attrName>style.visibility</p:attrName>
                                        </p:attrNameLst>
                                      </p:cBhvr>
                                      <p:to>
                                        <p:strVal val="visible"/>
                                      </p:to>
                                    </p:set>
                                    <p:anim calcmode="lin" valueType="num">
                                      <p:cBhvr>
                                        <p:cTn id="13" dur="1000" fill="hold"/>
                                        <p:tgtEl>
                                          <p:spTgt spid="262"/>
                                        </p:tgtEl>
                                        <p:attrNameLst>
                                          <p:attrName>ppt_w</p:attrName>
                                        </p:attrNameLst>
                                      </p:cBhvr>
                                      <p:tavLst>
                                        <p:tav tm="0">
                                          <p:val>
                                            <p:fltVal val="0"/>
                                          </p:val>
                                        </p:tav>
                                        <p:tav tm="100000">
                                          <p:val>
                                            <p:strVal val="#ppt_w"/>
                                          </p:val>
                                        </p:tav>
                                      </p:tavLst>
                                    </p:anim>
                                    <p:anim calcmode="lin" valueType="num">
                                      <p:cBhvr>
                                        <p:cTn id="14" dur="1000" fill="hold"/>
                                        <p:tgtEl>
                                          <p:spTgt spid="262"/>
                                        </p:tgtEl>
                                        <p:attrNameLst>
                                          <p:attrName>ppt_h</p:attrName>
                                        </p:attrNameLst>
                                      </p:cBhvr>
                                      <p:tavLst>
                                        <p:tav tm="0">
                                          <p:val>
                                            <p:fltVal val="0"/>
                                          </p:val>
                                        </p:tav>
                                        <p:tav tm="100000">
                                          <p:val>
                                            <p:strVal val="#ppt_h"/>
                                          </p:val>
                                        </p:tav>
                                      </p:tavLst>
                                    </p:anim>
                                    <p:animEffect transition="in" filter="fade">
                                      <p:cBhvr>
                                        <p:cTn id="15" dur="1000"/>
                                        <p:tgtEl>
                                          <p:spTgt spid="262"/>
                                        </p:tgtEl>
                                      </p:cBhvr>
                                    </p:animEffect>
                                  </p:childTnLst>
                                </p:cTn>
                              </p:par>
                            </p:childTnLst>
                          </p:cTn>
                        </p:par>
                        <p:par>
                          <p:cTn id="16" fill="hold">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263"/>
                                        </p:tgtEl>
                                        <p:attrNameLst>
                                          <p:attrName>style.visibility</p:attrName>
                                        </p:attrNameLst>
                                      </p:cBhvr>
                                      <p:to>
                                        <p:strVal val="visible"/>
                                      </p:to>
                                    </p:set>
                                    <p:anim calcmode="lin" valueType="num">
                                      <p:cBhvr>
                                        <p:cTn id="19" dur="1000" fill="hold"/>
                                        <p:tgtEl>
                                          <p:spTgt spid="263"/>
                                        </p:tgtEl>
                                        <p:attrNameLst>
                                          <p:attrName>ppt_w</p:attrName>
                                        </p:attrNameLst>
                                      </p:cBhvr>
                                      <p:tavLst>
                                        <p:tav tm="0">
                                          <p:val>
                                            <p:fltVal val="0"/>
                                          </p:val>
                                        </p:tav>
                                        <p:tav tm="100000">
                                          <p:val>
                                            <p:strVal val="#ppt_w"/>
                                          </p:val>
                                        </p:tav>
                                      </p:tavLst>
                                    </p:anim>
                                    <p:anim calcmode="lin" valueType="num">
                                      <p:cBhvr>
                                        <p:cTn id="20" dur="1000" fill="hold"/>
                                        <p:tgtEl>
                                          <p:spTgt spid="263"/>
                                        </p:tgtEl>
                                        <p:attrNameLst>
                                          <p:attrName>ppt_h</p:attrName>
                                        </p:attrNameLst>
                                      </p:cBhvr>
                                      <p:tavLst>
                                        <p:tav tm="0">
                                          <p:val>
                                            <p:strVal val="#ppt_h"/>
                                          </p:val>
                                        </p:tav>
                                        <p:tav tm="100000">
                                          <p:val>
                                            <p:strVal val="#ppt_h"/>
                                          </p:val>
                                        </p:tav>
                                      </p:tavLst>
                                    </p:anim>
                                  </p:childTnLst>
                                </p:cTn>
                              </p:par>
                            </p:childTnLst>
                          </p:cTn>
                        </p:par>
                        <p:par>
                          <p:cTn id="21" fill="hold">
                            <p:stCondLst>
                              <p:cond delay="3000"/>
                            </p:stCondLst>
                            <p:childTnLst>
                              <p:par>
                                <p:cTn id="22" presetID="17" presetClass="entr" presetSubtype="1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childTnLst>
                                </p:cTn>
                              </p:par>
                            </p:childTnLst>
                          </p:cTn>
                        </p:par>
                        <p:par>
                          <p:cTn id="26" fill="hold">
                            <p:stCondLst>
                              <p:cond delay="4000"/>
                            </p:stCondLst>
                            <p:childTnLst>
                              <p:par>
                                <p:cTn id="27" presetID="16" presetClass="entr" presetSubtype="4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Horizontal)">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p:bldP spid="262" grpId="0"/>
      <p:bldP spid="263"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67"/>
        <p:cNvGrpSpPr/>
        <p:nvPr/>
      </p:nvGrpSpPr>
      <p:grpSpPr>
        <a:xfrm>
          <a:off x="0" y="0"/>
          <a:ext cx="0" cy="0"/>
          <a:chOff x="0" y="0"/>
          <a:chExt cx="0" cy="0"/>
        </a:xfrm>
      </p:grpSpPr>
      <p:pic>
        <p:nvPicPr>
          <p:cNvPr id="268" name="Google Shape;268;p21"/>
          <p:cNvPicPr preferRelativeResize="0"/>
          <p:nvPr/>
        </p:nvPicPr>
        <p:blipFill rotWithShape="1">
          <a:blip r:embed="rId3">
            <a:alphaModFix/>
          </a:blip>
          <a:srcRect/>
          <a:stretch/>
        </p:blipFill>
        <p:spPr>
          <a:xfrm>
            <a:off x="1073782" y="1566338"/>
            <a:ext cx="10048394" cy="3707511"/>
          </a:xfrm>
          <a:prstGeom prst="rect">
            <a:avLst/>
          </a:prstGeom>
          <a:noFill/>
          <a:ln cmpd="sng">
            <a:solidFill>
              <a:schemeClr val="tx1"/>
            </a:solidFill>
            <a:prstDash val="solid"/>
          </a:ln>
        </p:spPr>
      </p:pic>
      <p:sp>
        <p:nvSpPr>
          <p:cNvPr id="2" name="Rettangolo 1">
            <a:extLst>
              <a:ext uri="{FF2B5EF4-FFF2-40B4-BE49-F238E27FC236}">
                <a16:creationId xmlns:a16="http://schemas.microsoft.com/office/drawing/2014/main" id="{DD524225-F46D-6F4C-87D7-1C4CE588C27D}"/>
              </a:ext>
            </a:extLst>
          </p:cNvPr>
          <p:cNvSpPr/>
          <p:nvPr/>
        </p:nvSpPr>
        <p:spPr>
          <a:xfrm>
            <a:off x="985652" y="1472540"/>
            <a:ext cx="10224654" cy="389510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7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20" presetClass="entr" presetSubtype="0" fill="hold" nodeType="afterEffect">
                                  <p:stCondLst>
                                    <p:cond delay="0"/>
                                  </p:stCondLst>
                                  <p:childTnLst>
                                    <p:set>
                                      <p:cBhvr>
                                        <p:cTn id="12" dur="1" fill="hold">
                                          <p:stCondLst>
                                            <p:cond delay="0"/>
                                          </p:stCondLst>
                                        </p:cTn>
                                        <p:tgtEl>
                                          <p:spTgt spid="268"/>
                                        </p:tgtEl>
                                        <p:attrNameLst>
                                          <p:attrName>style.visibility</p:attrName>
                                        </p:attrNameLst>
                                      </p:cBhvr>
                                      <p:to>
                                        <p:strVal val="visible"/>
                                      </p:to>
                                    </p:set>
                                    <p:animEffect transition="in" filter="wedge">
                                      <p:cBhvr>
                                        <p:cTn id="13" dur="2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209395" y="2040674"/>
            <a:ext cx="3952340"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6000" b="1" dirty="0">
                <a:solidFill>
                  <a:schemeClr val="lt1"/>
                </a:solidFill>
                <a:latin typeface="+mj-lt"/>
                <a:ea typeface="Avenir"/>
                <a:cs typeface="Avenir"/>
                <a:sym typeface="Avenir"/>
              </a:rPr>
              <a:t>SCIENZE</a:t>
            </a:r>
            <a:endParaRPr dirty="0">
              <a:latin typeface="+mj-lt"/>
            </a:endParaRPr>
          </a:p>
        </p:txBody>
      </p:sp>
      <p:cxnSp>
        <p:nvCxnSpPr>
          <p:cNvPr id="274" name="Google Shape;274;p22"/>
          <p:cNvCxnSpPr>
            <a:cxnSpLocks/>
          </p:cNvCxnSpPr>
          <p:nvPr/>
        </p:nvCxnSpPr>
        <p:spPr>
          <a:xfrm>
            <a:off x="0" y="2923426"/>
            <a:ext cx="3596640" cy="0"/>
          </a:xfrm>
          <a:prstGeom prst="straightConnector1">
            <a:avLst/>
          </a:prstGeom>
          <a:noFill/>
          <a:ln w="9525" cap="flat" cmpd="sng">
            <a:solidFill>
              <a:schemeClr val="lt1"/>
            </a:solidFill>
            <a:prstDash val="solid"/>
            <a:round/>
            <a:headEnd type="none" w="sm" len="sm"/>
            <a:tailEnd type="none" w="sm" len="sm"/>
          </a:ln>
        </p:spPr>
      </p:cxnSp>
      <p:pic>
        <p:nvPicPr>
          <p:cNvPr id="5" name="Immagine 4">
            <a:extLst>
              <a:ext uri="{FF2B5EF4-FFF2-40B4-BE49-F238E27FC236}">
                <a16:creationId xmlns:a16="http://schemas.microsoft.com/office/drawing/2014/main" id="{2911BD17-F029-364B-B79C-1D7E57FB631D}"/>
              </a:ext>
            </a:extLst>
          </p:cNvPr>
          <p:cNvPicPr>
            <a:picLocks noChangeAspect="1"/>
          </p:cNvPicPr>
          <p:nvPr/>
        </p:nvPicPr>
        <p:blipFill>
          <a:blip r:embed="rId3"/>
          <a:stretch>
            <a:fillRect/>
          </a:stretch>
        </p:blipFill>
        <p:spPr>
          <a:xfrm>
            <a:off x="4353227" y="925666"/>
            <a:ext cx="7278996" cy="5041379"/>
          </a:xfrm>
          <a:prstGeom prst="rect">
            <a:avLst/>
          </a:prstGeom>
          <a:ln>
            <a:solidFill>
              <a:schemeClr val="bg1"/>
            </a:solidFill>
          </a:ln>
        </p:spPr>
      </p:pic>
    </p:spTree>
    <p:extLst>
      <p:ext uri="{BB962C8B-B14F-4D97-AF65-F5344CB8AC3E}">
        <p14:creationId xmlns:p14="http://schemas.microsoft.com/office/powerpoint/2010/main" val="8346368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4460126" y="264492"/>
            <a:ext cx="34503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LA DROGA</a:t>
            </a:r>
            <a:endParaRPr dirty="0">
              <a:latin typeface="+mn-lt"/>
            </a:endParaRPr>
          </a:p>
        </p:txBody>
      </p:sp>
      <p:sp>
        <p:nvSpPr>
          <p:cNvPr id="281" name="Google Shape;281;p23"/>
          <p:cNvSpPr txBox="1"/>
          <p:nvPr/>
        </p:nvSpPr>
        <p:spPr>
          <a:xfrm>
            <a:off x="3039757" y="921711"/>
            <a:ext cx="629107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E7818E"/>
                </a:solidFill>
                <a:latin typeface="+mn-lt"/>
                <a:ea typeface="Avenir"/>
                <a:cs typeface="Avenir"/>
                <a:sym typeface="Avenir"/>
              </a:rPr>
              <a:t>IL BUSINESS DELLA MAFIA</a:t>
            </a:r>
            <a:endParaRPr dirty="0">
              <a:solidFill>
                <a:srgbClr val="E7818E"/>
              </a:solidFill>
              <a:latin typeface="+mn-lt"/>
            </a:endParaRPr>
          </a:p>
        </p:txBody>
      </p:sp>
      <p:sp>
        <p:nvSpPr>
          <p:cNvPr id="282" name="Google Shape;282;p23"/>
          <p:cNvSpPr txBox="1"/>
          <p:nvPr/>
        </p:nvSpPr>
        <p:spPr>
          <a:xfrm>
            <a:off x="367588" y="1535278"/>
            <a:ext cx="11432525" cy="2800726"/>
          </a:xfrm>
          <a:prstGeom prst="rect">
            <a:avLst/>
          </a:prstGeom>
          <a:noFill/>
          <a:ln>
            <a:noFill/>
          </a:ln>
        </p:spPr>
        <p:txBody>
          <a:bodyPr spcFirstLastPara="1" wrap="square" lIns="91425" tIns="45700" rIns="91425" bIns="45700" anchor="t" anchorCtr="0">
            <a:spAutoFit/>
          </a:bodyPr>
          <a:lstStyle/>
          <a:p>
            <a:pPr algn="just"/>
            <a:r>
              <a:rPr lang="it-IT" sz="1600" dirty="0">
                <a:solidFill>
                  <a:schemeClr val="bg1"/>
                </a:solidFill>
                <a:latin typeface="+mn-lt"/>
              </a:rPr>
              <a:t>Il </a:t>
            </a:r>
            <a:r>
              <a:rPr lang="it-IT" sz="1600" b="1" dirty="0">
                <a:solidFill>
                  <a:schemeClr val="bg1"/>
                </a:solidFill>
                <a:latin typeface="+mn-lt"/>
              </a:rPr>
              <a:t>traffico di droga</a:t>
            </a:r>
            <a:r>
              <a:rPr lang="it-IT" sz="1600" dirty="0">
                <a:solidFill>
                  <a:schemeClr val="bg1"/>
                </a:solidFill>
                <a:latin typeface="+mn-lt"/>
              </a:rPr>
              <a:t> è un sistema di compravendita illegale delle sostanze stupefacenti.</a:t>
            </a:r>
          </a:p>
          <a:p>
            <a:pPr algn="just"/>
            <a:r>
              <a:rPr lang="it-IT" sz="1600" dirty="0">
                <a:solidFill>
                  <a:schemeClr val="bg1"/>
                </a:solidFill>
                <a:latin typeface="+mn-lt"/>
              </a:rPr>
              <a:t>Il traffico degli stupefacenti continua ad essere l’affare più redditizio di Cosa nostra risultando una delle principali fonti di finanziamento per le famiglie: è caratterizzato da un mercato in perenne crescita in quanto vi è bisogno di un continuo approvvigionamento e da una celere distribuzione.</a:t>
            </a:r>
          </a:p>
          <a:p>
            <a:pPr algn="just"/>
            <a:endParaRPr lang="it-IT" sz="1600" dirty="0">
              <a:solidFill>
                <a:schemeClr val="bg1"/>
              </a:solidFill>
              <a:latin typeface="+mn-lt"/>
            </a:endParaRPr>
          </a:p>
          <a:p>
            <a:pPr algn="just"/>
            <a:r>
              <a:rPr lang="it-IT" sz="1600" dirty="0">
                <a:solidFill>
                  <a:schemeClr val="bg1"/>
                </a:solidFill>
                <a:latin typeface="+mn-lt"/>
              </a:rPr>
              <a:t>Il bello è che le droghe vengono utilizzate da millenni, da popolazioni che scoprirono come alcune piante avessero degli effetti quasi magici, impiegate nella cura delle malattie, nei riti religiosi, per alleviare il dolore o aumentare la forza e la resistenza alla fatica nei lavoratori e negli schiavi. </a:t>
            </a:r>
          </a:p>
          <a:p>
            <a:pPr algn="just"/>
            <a:r>
              <a:rPr lang="it-IT" sz="1600" dirty="0">
                <a:solidFill>
                  <a:schemeClr val="bg1"/>
                </a:solidFill>
                <a:latin typeface="+mn-lt"/>
              </a:rPr>
              <a:t>Una volta passato l’entusiasmo per la sostanza, si iniziarono a scoprire i suoi effetti negativi: dipendenza, danni al fisico e alla psiche, problemi di ordine pubblico e predisposizione a omicidi e suicidi. A quel punto si iniziò a vietarla per legge e a cercare modi per contrastarne la circolazione.</a:t>
            </a:r>
          </a:p>
        </p:txBody>
      </p:sp>
      <p:pic>
        <p:nvPicPr>
          <p:cNvPr id="3" name="Immagine 2">
            <a:extLst>
              <a:ext uri="{FF2B5EF4-FFF2-40B4-BE49-F238E27FC236}">
                <a16:creationId xmlns:a16="http://schemas.microsoft.com/office/drawing/2014/main" id="{0C4A5EAE-A1D6-A34B-8DE7-061ED428DEF3}"/>
              </a:ext>
            </a:extLst>
          </p:cNvPr>
          <p:cNvPicPr>
            <a:picLocks noChangeAspect="1"/>
          </p:cNvPicPr>
          <p:nvPr/>
        </p:nvPicPr>
        <p:blipFill>
          <a:blip r:embed="rId3"/>
          <a:stretch>
            <a:fillRect/>
          </a:stretch>
        </p:blipFill>
        <p:spPr>
          <a:xfrm>
            <a:off x="4306760" y="4453322"/>
            <a:ext cx="2923741" cy="2181560"/>
          </a:xfrm>
          <a:prstGeom prst="rect">
            <a:avLst/>
          </a:prstGeom>
          <a:ln>
            <a:solidFill>
              <a:schemeClr val="bg1"/>
            </a:solidFill>
          </a:ln>
        </p:spPr>
      </p:pic>
      <p:pic>
        <p:nvPicPr>
          <p:cNvPr id="5" name="Immagine 4">
            <a:extLst>
              <a:ext uri="{FF2B5EF4-FFF2-40B4-BE49-F238E27FC236}">
                <a16:creationId xmlns:a16="http://schemas.microsoft.com/office/drawing/2014/main" id="{4C00C3C7-9C7B-AD42-83EA-B4D34AD19BF5}"/>
              </a:ext>
            </a:extLst>
          </p:cNvPr>
          <p:cNvPicPr>
            <a:picLocks noChangeAspect="1"/>
          </p:cNvPicPr>
          <p:nvPr/>
        </p:nvPicPr>
        <p:blipFill>
          <a:blip r:embed="rId4"/>
          <a:stretch>
            <a:fillRect/>
          </a:stretch>
        </p:blipFill>
        <p:spPr>
          <a:xfrm>
            <a:off x="783343" y="4446974"/>
            <a:ext cx="3287840" cy="2187908"/>
          </a:xfrm>
          <a:prstGeom prst="rect">
            <a:avLst/>
          </a:prstGeom>
          <a:ln>
            <a:solidFill>
              <a:schemeClr val="bg1"/>
            </a:solidFill>
          </a:ln>
        </p:spPr>
      </p:pic>
      <p:pic>
        <p:nvPicPr>
          <p:cNvPr id="2" name="Immagine 1">
            <a:extLst>
              <a:ext uri="{FF2B5EF4-FFF2-40B4-BE49-F238E27FC236}">
                <a16:creationId xmlns:a16="http://schemas.microsoft.com/office/drawing/2014/main" id="{3F9ECC3F-9C43-354B-AD57-D9A0A871A994}"/>
              </a:ext>
            </a:extLst>
          </p:cNvPr>
          <p:cNvPicPr>
            <a:picLocks noChangeAspect="1"/>
          </p:cNvPicPr>
          <p:nvPr/>
        </p:nvPicPr>
        <p:blipFill>
          <a:blip r:embed="rId5"/>
          <a:stretch>
            <a:fillRect/>
          </a:stretch>
        </p:blipFill>
        <p:spPr>
          <a:xfrm>
            <a:off x="7466078" y="4446974"/>
            <a:ext cx="3920002" cy="2187908"/>
          </a:xfrm>
          <a:prstGeom prst="rect">
            <a:avLst/>
          </a:prstGeom>
          <a:ln>
            <a:solidFill>
              <a:schemeClr val="bg1"/>
            </a:solidFill>
          </a:ln>
        </p:spPr>
      </p:pic>
    </p:spTree>
    <p:extLst>
      <p:ext uri="{BB962C8B-B14F-4D97-AF65-F5344CB8AC3E}">
        <p14:creationId xmlns:p14="http://schemas.microsoft.com/office/powerpoint/2010/main" val="754314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p:cTn id="7" dur="500" fill="hold"/>
                                        <p:tgtEl>
                                          <p:spTgt spid="280"/>
                                        </p:tgtEl>
                                        <p:attrNameLst>
                                          <p:attrName>ppt_w</p:attrName>
                                        </p:attrNameLst>
                                      </p:cBhvr>
                                      <p:tavLst>
                                        <p:tav tm="0">
                                          <p:val>
                                            <p:fltVal val="0"/>
                                          </p:val>
                                        </p:tav>
                                        <p:tav tm="100000">
                                          <p:val>
                                            <p:strVal val="#ppt_w"/>
                                          </p:val>
                                        </p:tav>
                                      </p:tavLst>
                                    </p:anim>
                                    <p:anim calcmode="lin" valueType="num">
                                      <p:cBhvr>
                                        <p:cTn id="8" dur="500" fill="hold"/>
                                        <p:tgtEl>
                                          <p:spTgt spid="28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81"/>
                                        </p:tgtEl>
                                        <p:attrNameLst>
                                          <p:attrName>style.visibility</p:attrName>
                                        </p:attrNameLst>
                                      </p:cBhvr>
                                      <p:to>
                                        <p:strVal val="visible"/>
                                      </p:to>
                                    </p:set>
                                    <p:anim calcmode="lin" valueType="num">
                                      <p:cBhvr>
                                        <p:cTn id="12" dur="500" fill="hold"/>
                                        <p:tgtEl>
                                          <p:spTgt spid="281"/>
                                        </p:tgtEl>
                                        <p:attrNameLst>
                                          <p:attrName>ppt_w</p:attrName>
                                        </p:attrNameLst>
                                      </p:cBhvr>
                                      <p:tavLst>
                                        <p:tav tm="0">
                                          <p:val>
                                            <p:fltVal val="0"/>
                                          </p:val>
                                        </p:tav>
                                        <p:tav tm="100000">
                                          <p:val>
                                            <p:strVal val="#ppt_w"/>
                                          </p:val>
                                        </p:tav>
                                      </p:tavLst>
                                    </p:anim>
                                    <p:anim calcmode="lin" valueType="num">
                                      <p:cBhvr>
                                        <p:cTn id="13" dur="500" fill="hold"/>
                                        <p:tgtEl>
                                          <p:spTgt spid="281"/>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82"/>
                                        </p:tgtEl>
                                        <p:attrNameLst>
                                          <p:attrName>style.visibility</p:attrName>
                                        </p:attrNameLst>
                                      </p:cBhvr>
                                      <p:to>
                                        <p:strVal val="visible"/>
                                      </p:to>
                                    </p:set>
                                    <p:anim calcmode="lin" valueType="num">
                                      <p:cBhvr>
                                        <p:cTn id="17" dur="1000" fill="hold"/>
                                        <p:tgtEl>
                                          <p:spTgt spid="282"/>
                                        </p:tgtEl>
                                        <p:attrNameLst>
                                          <p:attrName>ppt_w</p:attrName>
                                        </p:attrNameLst>
                                      </p:cBhvr>
                                      <p:tavLst>
                                        <p:tav tm="0">
                                          <p:val>
                                            <p:fltVal val="0"/>
                                          </p:val>
                                        </p:tav>
                                        <p:tav tm="100000">
                                          <p:val>
                                            <p:strVal val="#ppt_w"/>
                                          </p:val>
                                        </p:tav>
                                      </p:tavLst>
                                    </p:anim>
                                    <p:anim calcmode="lin" valueType="num">
                                      <p:cBhvr>
                                        <p:cTn id="18" dur="1000" fill="hold"/>
                                        <p:tgtEl>
                                          <p:spTgt spid="282"/>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9"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1000"/>
                                        <p:tgtEl>
                                          <p:spTgt spid="5"/>
                                        </p:tgtEl>
                                      </p:cBhvr>
                                    </p:animEffect>
                                  </p:childTnLst>
                                </p:cTn>
                              </p:par>
                              <p:par>
                                <p:cTn id="23" presetID="9"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1000"/>
                                        <p:tgtEl>
                                          <p:spTgt spid="3"/>
                                        </p:tgtEl>
                                      </p:cBhvr>
                                    </p:animEffect>
                                  </p:childTnLst>
                                </p:cTn>
                              </p:par>
                              <p:par>
                                <p:cTn id="26" presetID="9"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ssolv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8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762000" y="2193074"/>
            <a:ext cx="4935415" cy="1631175"/>
          </a:xfrm>
          <a:prstGeom prst="rect">
            <a:avLst/>
          </a:prstGeom>
          <a:noFill/>
          <a:ln>
            <a:noFill/>
          </a:ln>
        </p:spPr>
        <p:txBody>
          <a:bodyPr spcFirstLastPara="1" wrap="square" lIns="91425" tIns="45700" rIns="91425" bIns="45700" anchor="t" anchorCtr="0">
            <a:spAutoFit/>
          </a:bodyPr>
          <a:lstStyle/>
          <a:p>
            <a:pPr marL="0" marR="0" lvl="0" indent="0" algn="r" rtl="0">
              <a:lnSpc>
                <a:spcPts val="6000"/>
              </a:lnSpc>
              <a:spcBef>
                <a:spcPts val="0"/>
              </a:spcBef>
              <a:spcAft>
                <a:spcPts val="0"/>
              </a:spcAft>
              <a:buNone/>
            </a:pPr>
            <a:r>
              <a:rPr lang="it-IT" sz="6000" b="1" dirty="0">
                <a:solidFill>
                  <a:schemeClr val="lt1"/>
                </a:solidFill>
                <a:latin typeface="+mj-lt"/>
                <a:ea typeface="Avenir"/>
                <a:cs typeface="Avenir"/>
                <a:sym typeface="Avenir"/>
              </a:rPr>
              <a:t>MOTORIA</a:t>
            </a:r>
          </a:p>
          <a:p>
            <a:pPr marL="0" marR="0" lvl="0" indent="0" algn="r" rtl="0">
              <a:lnSpc>
                <a:spcPts val="6000"/>
              </a:lnSpc>
              <a:spcBef>
                <a:spcPts val="0"/>
              </a:spcBef>
              <a:spcAft>
                <a:spcPts val="0"/>
              </a:spcAft>
              <a:buNone/>
            </a:pPr>
            <a:r>
              <a:rPr lang="it-IT" sz="6000" b="1" dirty="0">
                <a:solidFill>
                  <a:schemeClr val="lt1"/>
                </a:solidFill>
                <a:latin typeface="+mj-lt"/>
                <a:sym typeface="Avenir"/>
              </a:rPr>
              <a:t>ED.CIVICA</a:t>
            </a:r>
            <a:endParaRPr dirty="0">
              <a:latin typeface="+mj-lt"/>
            </a:endParaRPr>
          </a:p>
        </p:txBody>
      </p:sp>
      <p:cxnSp>
        <p:nvCxnSpPr>
          <p:cNvPr id="274" name="Google Shape;274;p22"/>
          <p:cNvCxnSpPr>
            <a:cxnSpLocks/>
          </p:cNvCxnSpPr>
          <p:nvPr/>
        </p:nvCxnSpPr>
        <p:spPr>
          <a:xfrm>
            <a:off x="0" y="2923426"/>
            <a:ext cx="4067908" cy="0"/>
          </a:xfrm>
          <a:prstGeom prst="straightConnector1">
            <a:avLst/>
          </a:prstGeom>
          <a:noFill/>
          <a:ln w="9525" cap="flat" cmpd="sng">
            <a:solidFill>
              <a:schemeClr val="lt1"/>
            </a:solidFill>
            <a:prstDash val="solid"/>
            <a:round/>
            <a:headEnd type="none" w="sm" len="sm"/>
            <a:tailEnd type="none" w="sm" len="sm"/>
          </a:ln>
        </p:spPr>
      </p:cxnSp>
      <p:pic>
        <p:nvPicPr>
          <p:cNvPr id="3" name="Immagine 2">
            <a:extLst>
              <a:ext uri="{FF2B5EF4-FFF2-40B4-BE49-F238E27FC236}">
                <a16:creationId xmlns:a16="http://schemas.microsoft.com/office/drawing/2014/main" id="{50DA7B69-4517-604C-AD37-65505ED65CCC}"/>
              </a:ext>
            </a:extLst>
          </p:cNvPr>
          <p:cNvPicPr>
            <a:picLocks noChangeAspect="1"/>
          </p:cNvPicPr>
          <p:nvPr/>
        </p:nvPicPr>
        <p:blipFill>
          <a:blip r:embed="rId3"/>
          <a:stretch>
            <a:fillRect/>
          </a:stretch>
        </p:blipFill>
        <p:spPr>
          <a:xfrm>
            <a:off x="4431965" y="996003"/>
            <a:ext cx="7329211" cy="4877257"/>
          </a:xfrm>
          <a:prstGeom prst="rect">
            <a:avLst/>
          </a:prstGeom>
          <a:ln>
            <a:solidFill>
              <a:schemeClr val="bg1"/>
            </a:solidFill>
          </a:ln>
        </p:spPr>
      </p:pic>
    </p:spTree>
    <p:extLst>
      <p:ext uri="{BB962C8B-B14F-4D97-AF65-F5344CB8AC3E}">
        <p14:creationId xmlns:p14="http://schemas.microsoft.com/office/powerpoint/2010/main" val="37882360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4460126" y="264492"/>
            <a:ext cx="34503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IL DOPING</a:t>
            </a:r>
            <a:endParaRPr dirty="0">
              <a:latin typeface="+mn-lt"/>
            </a:endParaRPr>
          </a:p>
        </p:txBody>
      </p:sp>
      <p:sp>
        <p:nvSpPr>
          <p:cNvPr id="2" name="CasellaDiTesto 1">
            <a:extLst>
              <a:ext uri="{FF2B5EF4-FFF2-40B4-BE49-F238E27FC236}">
                <a16:creationId xmlns:a16="http://schemas.microsoft.com/office/drawing/2014/main" id="{A62042A0-21A5-4A42-B0B3-63ADCB340821}"/>
              </a:ext>
            </a:extLst>
          </p:cNvPr>
          <p:cNvSpPr txBox="1"/>
          <p:nvPr/>
        </p:nvSpPr>
        <p:spPr>
          <a:xfrm>
            <a:off x="381001" y="1100959"/>
            <a:ext cx="11506200" cy="2800767"/>
          </a:xfrm>
          <a:prstGeom prst="rect">
            <a:avLst/>
          </a:prstGeom>
          <a:noFill/>
        </p:spPr>
        <p:txBody>
          <a:bodyPr wrap="square" rtlCol="0">
            <a:spAutoFit/>
          </a:bodyPr>
          <a:lstStyle/>
          <a:p>
            <a:pPr algn="just"/>
            <a:r>
              <a:rPr lang="it-IT" sz="1600" dirty="0">
                <a:solidFill>
                  <a:schemeClr val="bg1"/>
                </a:solidFill>
              </a:rPr>
              <a:t>Il doping è un reato penale, punito fino a tre anni di reclusione, ma possono aumentare in caso di danni alla salute. </a:t>
            </a:r>
          </a:p>
          <a:p>
            <a:pPr algn="just"/>
            <a:r>
              <a:rPr lang="it-IT" sz="1600" dirty="0">
                <a:solidFill>
                  <a:schemeClr val="bg1"/>
                </a:solidFill>
              </a:rPr>
              <a:t>Il doping, rispetto alla tossicodipendenza, potenzia la dipendenza psichica in quanto l'assunzione delle sostanze dopanti è motivata già a priori da un bisogno di tipo mentale: l'eccellenza nella competizione. Esse permettono di aumentare la massa e la forza muscolare, l'apporto di ossigeno ai tessuti oppure di ridurre la percezione del dolore o di variare il peso corporeo. Possono addirittura consentire all'atleta che ne fa uso di risultare negativo ai controlli antidoping.</a:t>
            </a:r>
          </a:p>
          <a:p>
            <a:pPr algn="just"/>
            <a:r>
              <a:rPr lang="it-IT" sz="1600" dirty="0">
                <a:solidFill>
                  <a:schemeClr val="bg1"/>
                </a:solidFill>
              </a:rPr>
              <a:t>Solo in presenza di condizioni patologiche dell´atleta documentate e certificate da un medico e verificata l´assenza di pericoli per la salute, è consentito un trattamento specifico con sostanze vietate per doping e la possibilità di partecipare ugualmente alle competizione sportiva. Tra le categorie sportive in cui si fa più uso di sostanze dopanti troviamo al primo posto l'atletica, poi il bodybuilding, il sollevamento pesi e il ciclismo.</a:t>
            </a:r>
          </a:p>
          <a:p>
            <a:pPr algn="just"/>
            <a:r>
              <a:rPr lang="it-IT" sz="1600" dirty="0">
                <a:solidFill>
                  <a:schemeClr val="bg1"/>
                </a:solidFill>
              </a:rPr>
              <a:t>Il primo caso di doping nella storia dello sport venne scoperto durante le Olimpiadi di Roma del 1960, per puro caso. Il ciclista danese </a:t>
            </a:r>
            <a:r>
              <a:rPr lang="it-IT" sz="1600" dirty="0" err="1">
                <a:solidFill>
                  <a:schemeClr val="bg1"/>
                </a:solidFill>
              </a:rPr>
              <a:t>Knud</a:t>
            </a:r>
            <a:r>
              <a:rPr lang="it-IT" sz="1600" dirty="0">
                <a:solidFill>
                  <a:schemeClr val="bg1"/>
                </a:solidFill>
              </a:rPr>
              <a:t> </a:t>
            </a:r>
            <a:r>
              <a:rPr lang="it-IT" sz="1600" dirty="0" err="1">
                <a:solidFill>
                  <a:schemeClr val="bg1"/>
                </a:solidFill>
              </a:rPr>
              <a:t>Enemark</a:t>
            </a:r>
            <a:r>
              <a:rPr lang="it-IT" sz="1600" dirty="0">
                <a:solidFill>
                  <a:schemeClr val="bg1"/>
                </a:solidFill>
              </a:rPr>
              <a:t> Jensen, fece una brutta caduta nel corso della 100 km a squadre, morendo di lì a poco.</a:t>
            </a:r>
          </a:p>
        </p:txBody>
      </p:sp>
      <p:pic>
        <p:nvPicPr>
          <p:cNvPr id="4" name="Immagine 3">
            <a:extLst>
              <a:ext uri="{FF2B5EF4-FFF2-40B4-BE49-F238E27FC236}">
                <a16:creationId xmlns:a16="http://schemas.microsoft.com/office/drawing/2014/main" id="{F514A293-D24D-DB4C-B0A1-1849D17705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2627" y="4008182"/>
            <a:ext cx="2883883" cy="2435280"/>
          </a:xfrm>
          <a:prstGeom prst="rect">
            <a:avLst/>
          </a:prstGeom>
          <a:ln>
            <a:solidFill>
              <a:schemeClr val="bg1"/>
            </a:solidFill>
          </a:ln>
        </p:spPr>
      </p:pic>
      <p:pic>
        <p:nvPicPr>
          <p:cNvPr id="6" name="Immagine 5">
            <a:extLst>
              <a:ext uri="{FF2B5EF4-FFF2-40B4-BE49-F238E27FC236}">
                <a16:creationId xmlns:a16="http://schemas.microsoft.com/office/drawing/2014/main" id="{37C9BC43-5BF2-7446-B8EF-51D87F5F7DB6}"/>
              </a:ext>
            </a:extLst>
          </p:cNvPr>
          <p:cNvPicPr>
            <a:picLocks noChangeAspect="1"/>
          </p:cNvPicPr>
          <p:nvPr/>
        </p:nvPicPr>
        <p:blipFill>
          <a:blip r:embed="rId4"/>
          <a:stretch>
            <a:fillRect/>
          </a:stretch>
        </p:blipFill>
        <p:spPr>
          <a:xfrm>
            <a:off x="504436" y="4008182"/>
            <a:ext cx="4334219" cy="2435280"/>
          </a:xfrm>
          <a:prstGeom prst="rect">
            <a:avLst/>
          </a:prstGeom>
          <a:ln>
            <a:solidFill>
              <a:schemeClr val="bg1"/>
            </a:solidFill>
          </a:ln>
        </p:spPr>
      </p:pic>
      <p:pic>
        <p:nvPicPr>
          <p:cNvPr id="7" name="Immagine 6">
            <a:extLst>
              <a:ext uri="{FF2B5EF4-FFF2-40B4-BE49-F238E27FC236}">
                <a16:creationId xmlns:a16="http://schemas.microsoft.com/office/drawing/2014/main" id="{6F3D0813-B96A-7A41-A23B-8DE286340D7E}"/>
              </a:ext>
            </a:extLst>
          </p:cNvPr>
          <p:cNvPicPr>
            <a:picLocks noChangeAspect="1"/>
          </p:cNvPicPr>
          <p:nvPr/>
        </p:nvPicPr>
        <p:blipFill>
          <a:blip r:embed="rId5"/>
          <a:stretch>
            <a:fillRect/>
          </a:stretch>
        </p:blipFill>
        <p:spPr>
          <a:xfrm>
            <a:off x="8450483" y="4010930"/>
            <a:ext cx="3436718" cy="2432733"/>
          </a:xfrm>
          <a:prstGeom prst="rect">
            <a:avLst/>
          </a:prstGeom>
          <a:ln>
            <a:solidFill>
              <a:schemeClr val="bg1"/>
            </a:solidFill>
          </a:ln>
        </p:spPr>
      </p:pic>
    </p:spTree>
    <p:extLst>
      <p:ext uri="{BB962C8B-B14F-4D97-AF65-F5344CB8AC3E}">
        <p14:creationId xmlns:p14="http://schemas.microsoft.com/office/powerpoint/2010/main" val="116535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randombar(horizontal)">
                                      <p:cBhvr>
                                        <p:cTn id="7" dur="1000"/>
                                        <p:tgtEl>
                                          <p:spTgt spid="280"/>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3000"/>
                            </p:stCondLst>
                            <p:childTnLst>
                              <p:par>
                                <p:cTn id="13" presetID="2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edge">
                                      <p:cBhvr>
                                        <p:cTn id="15" dur="2000"/>
                                        <p:tgtEl>
                                          <p:spTgt spid="6"/>
                                        </p:tgtEl>
                                      </p:cBhvr>
                                    </p:animEffect>
                                  </p:childTnLst>
                                </p:cTn>
                              </p:par>
                              <p:par>
                                <p:cTn id="16" presetID="2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childTnLst>
                          </p:cTn>
                        </p:par>
                        <p:par>
                          <p:cTn id="19" fill="hold">
                            <p:stCondLst>
                              <p:cond delay="5000"/>
                            </p:stCondLst>
                            <p:childTnLst>
                              <p:par>
                                <p:cTn id="20" presetID="2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3901440" y="249456"/>
            <a:ext cx="439297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IL CASO PANTANI</a:t>
            </a:r>
            <a:endParaRPr dirty="0">
              <a:latin typeface="+mn-lt"/>
            </a:endParaRPr>
          </a:p>
        </p:txBody>
      </p:sp>
      <p:sp>
        <p:nvSpPr>
          <p:cNvPr id="2" name="CasellaDiTesto 1">
            <a:extLst>
              <a:ext uri="{FF2B5EF4-FFF2-40B4-BE49-F238E27FC236}">
                <a16:creationId xmlns:a16="http://schemas.microsoft.com/office/drawing/2014/main" id="{A62042A0-21A5-4A42-B0B3-63ADCB340821}"/>
              </a:ext>
            </a:extLst>
          </p:cNvPr>
          <p:cNvSpPr txBox="1"/>
          <p:nvPr/>
        </p:nvSpPr>
        <p:spPr>
          <a:xfrm>
            <a:off x="381001" y="886036"/>
            <a:ext cx="11517085" cy="2800767"/>
          </a:xfrm>
          <a:prstGeom prst="rect">
            <a:avLst/>
          </a:prstGeom>
          <a:noFill/>
        </p:spPr>
        <p:txBody>
          <a:bodyPr wrap="square" rtlCol="0">
            <a:spAutoFit/>
          </a:bodyPr>
          <a:lstStyle/>
          <a:p>
            <a:pPr algn="just"/>
            <a:r>
              <a:rPr lang="it-IT" sz="1600" spc="-50" dirty="0">
                <a:solidFill>
                  <a:schemeClr val="bg1"/>
                </a:solidFill>
              </a:rPr>
              <a:t>Nella storia dello sport numerosi sportivi sono stati condannati per doping ed esclusi dalle competizioni, ma in un caso, la storia di uno degli atleti più famosi del mondo, si è incrociata con la mafia: il caso di Pantani, ciclista italiano famosissimo e vincente. La mafia utilizza a volte le scommesse sportive, spesso truccate, come una delle sue fonti di guadagno. Nel Giugno 1999 Pantani era nettamente in testa al Tour de France quando, in un controllo a sorpresa, venne scoperto positivo al doping e squalificato dalla gara: la sua carriera era distrutta. Pantani cadde in una grave depressione, dichiarandosi sempre innocente: in seguito iniziò a fare uso di droghe ed infine nel Febbraio 2014 venne trovato morto per overdose. Le indagini seguenti scoprirono che proprio poco prima della squalifica di Pantani dal Tour si erano registrate un numero altissimo di scommesse contro la sua vittoria al Tour: rimane il ragionevole dubbio che la Mafia avesse orchestrato una finta positività di Pantani al doping per incassare le vincite delle scommesse contro la sua vittoria.</a:t>
            </a:r>
          </a:p>
          <a:p>
            <a:pPr algn="just"/>
            <a:r>
              <a:rPr lang="it-IT" sz="1600" spc="-50" dirty="0">
                <a:solidFill>
                  <a:schemeClr val="bg1"/>
                </a:solidFill>
              </a:rPr>
              <a:t>Anche questo è un esempio di come la mafia non si faccia scrupoli per raggiungere i suoi obiettivi, senza preoccuparsi di distruggere per questo le vite di chiunque si trovi sul suo cammino, che sia un magistrato, un poliziotto, un politico o addirittura, come in questo caso, un atleta.</a:t>
            </a:r>
          </a:p>
        </p:txBody>
      </p:sp>
      <p:sp>
        <p:nvSpPr>
          <p:cNvPr id="3" name="CasellaDiTesto 2">
            <a:extLst>
              <a:ext uri="{FF2B5EF4-FFF2-40B4-BE49-F238E27FC236}">
                <a16:creationId xmlns:a16="http://schemas.microsoft.com/office/drawing/2014/main" id="{E4777EE5-EC2A-2E4A-B55F-7195DF7F3E62}"/>
              </a:ext>
            </a:extLst>
          </p:cNvPr>
          <p:cNvSpPr txBox="1"/>
          <p:nvPr/>
        </p:nvSpPr>
        <p:spPr>
          <a:xfrm>
            <a:off x="8109679" y="5666282"/>
            <a:ext cx="184731" cy="307777"/>
          </a:xfrm>
          <a:prstGeom prst="rect">
            <a:avLst/>
          </a:prstGeom>
          <a:noFill/>
        </p:spPr>
        <p:txBody>
          <a:bodyPr wrap="none" rtlCol="0">
            <a:spAutoFit/>
          </a:bodyPr>
          <a:lstStyle/>
          <a:p>
            <a:endParaRPr lang="it-IT" dirty="0"/>
          </a:p>
        </p:txBody>
      </p:sp>
      <p:pic>
        <p:nvPicPr>
          <p:cNvPr id="4" name="Immagine 3">
            <a:extLst>
              <a:ext uri="{FF2B5EF4-FFF2-40B4-BE49-F238E27FC236}">
                <a16:creationId xmlns:a16="http://schemas.microsoft.com/office/drawing/2014/main" id="{0F754B0C-A38C-2243-A9A8-E9C7186B64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03800" y="3705117"/>
            <a:ext cx="2874633" cy="2856319"/>
          </a:xfrm>
          <a:prstGeom prst="rect">
            <a:avLst/>
          </a:prstGeom>
          <a:ln>
            <a:solidFill>
              <a:schemeClr val="bg1"/>
            </a:solidFill>
          </a:ln>
        </p:spPr>
      </p:pic>
      <p:pic>
        <p:nvPicPr>
          <p:cNvPr id="5" name="Immagine 4">
            <a:extLst>
              <a:ext uri="{FF2B5EF4-FFF2-40B4-BE49-F238E27FC236}">
                <a16:creationId xmlns:a16="http://schemas.microsoft.com/office/drawing/2014/main" id="{E27A7404-D67F-B144-9F52-82D7826C0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0887" y="3686803"/>
            <a:ext cx="2874633" cy="2874633"/>
          </a:xfrm>
          <a:prstGeom prst="rect">
            <a:avLst/>
          </a:prstGeom>
          <a:ln>
            <a:solidFill>
              <a:schemeClr val="bg1"/>
            </a:solidFill>
          </a:ln>
        </p:spPr>
      </p:pic>
    </p:spTree>
    <p:extLst>
      <p:ext uri="{BB962C8B-B14F-4D97-AF65-F5344CB8AC3E}">
        <p14:creationId xmlns:p14="http://schemas.microsoft.com/office/powerpoint/2010/main" val="4054173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randombar(horizontal)">
                                      <p:cBhvr>
                                        <p:cTn id="7" dur="500"/>
                                        <p:tgtEl>
                                          <p:spTgt spid="28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2500"/>
                            </p:stCondLst>
                            <p:childTnLst>
                              <p:par>
                                <p:cTn id="13" presetID="14" presetClass="entr" presetSubtype="1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1000"/>
                                        <p:tgtEl>
                                          <p:spTgt spid="5"/>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383882" y="2178084"/>
            <a:ext cx="4355026" cy="861734"/>
          </a:xfrm>
          <a:prstGeom prst="rect">
            <a:avLst/>
          </a:prstGeom>
          <a:noFill/>
          <a:ln>
            <a:noFill/>
          </a:ln>
        </p:spPr>
        <p:txBody>
          <a:bodyPr spcFirstLastPara="1" wrap="square" lIns="91425" tIns="45700" rIns="91425" bIns="45700" anchor="t" anchorCtr="0">
            <a:spAutoFit/>
          </a:bodyPr>
          <a:lstStyle/>
          <a:p>
            <a:pPr marL="0" marR="0" lvl="0" indent="0" algn="r" rtl="0">
              <a:lnSpc>
                <a:spcPts val="6000"/>
              </a:lnSpc>
              <a:spcBef>
                <a:spcPts val="0"/>
              </a:spcBef>
              <a:spcAft>
                <a:spcPts val="0"/>
              </a:spcAft>
              <a:buNone/>
            </a:pPr>
            <a:r>
              <a:rPr lang="it-IT" sz="6000" b="1" dirty="0">
                <a:solidFill>
                  <a:schemeClr val="lt1"/>
                </a:solidFill>
                <a:latin typeface="+mj-lt"/>
                <a:ea typeface="Avenir"/>
                <a:cs typeface="Avenir"/>
                <a:sym typeface="Avenir"/>
              </a:rPr>
              <a:t>ITALIANO</a:t>
            </a:r>
          </a:p>
        </p:txBody>
      </p:sp>
      <p:cxnSp>
        <p:nvCxnSpPr>
          <p:cNvPr id="274" name="Google Shape;274;p22"/>
          <p:cNvCxnSpPr>
            <a:cxnSpLocks/>
          </p:cNvCxnSpPr>
          <p:nvPr/>
        </p:nvCxnSpPr>
        <p:spPr>
          <a:xfrm>
            <a:off x="0" y="2923426"/>
            <a:ext cx="3971144" cy="0"/>
          </a:xfrm>
          <a:prstGeom prst="straightConnector1">
            <a:avLst/>
          </a:prstGeom>
          <a:noFill/>
          <a:ln w="9525" cap="flat" cmpd="sng">
            <a:solidFill>
              <a:schemeClr val="lt1"/>
            </a:solidFill>
            <a:prstDash val="solid"/>
            <a:round/>
            <a:headEnd type="none" w="sm" len="sm"/>
            <a:tailEnd type="none" w="sm" len="sm"/>
          </a:ln>
        </p:spPr>
      </p:cxnSp>
      <p:pic>
        <p:nvPicPr>
          <p:cNvPr id="5" name="Immagine 4">
            <a:extLst>
              <a:ext uri="{FF2B5EF4-FFF2-40B4-BE49-F238E27FC236}">
                <a16:creationId xmlns:a16="http://schemas.microsoft.com/office/drawing/2014/main" id="{DCE6D0FF-05B7-9345-A5A2-E00959C8F018}"/>
              </a:ext>
            </a:extLst>
          </p:cNvPr>
          <p:cNvPicPr>
            <a:picLocks noChangeAspect="1"/>
          </p:cNvPicPr>
          <p:nvPr/>
        </p:nvPicPr>
        <p:blipFill>
          <a:blip r:embed="rId3"/>
          <a:stretch>
            <a:fillRect/>
          </a:stretch>
        </p:blipFill>
        <p:spPr>
          <a:xfrm>
            <a:off x="4515046" y="825870"/>
            <a:ext cx="7237132" cy="5110696"/>
          </a:xfrm>
          <a:prstGeom prst="rect">
            <a:avLst/>
          </a:prstGeom>
          <a:ln>
            <a:solidFill>
              <a:schemeClr val="bg1"/>
            </a:solidFill>
          </a:ln>
        </p:spPr>
      </p:pic>
    </p:spTree>
    <p:extLst>
      <p:ext uri="{BB962C8B-B14F-4D97-AF65-F5344CB8AC3E}">
        <p14:creationId xmlns:p14="http://schemas.microsoft.com/office/powerpoint/2010/main" val="36482562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55"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2540483" y="275421"/>
            <a:ext cx="70373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GOMORRA</a:t>
            </a:r>
            <a:endParaRPr dirty="0">
              <a:latin typeface="+mn-lt"/>
            </a:endParaRPr>
          </a:p>
        </p:txBody>
      </p:sp>
      <p:sp>
        <p:nvSpPr>
          <p:cNvPr id="281" name="Google Shape;281;p23"/>
          <p:cNvSpPr txBox="1"/>
          <p:nvPr/>
        </p:nvSpPr>
        <p:spPr>
          <a:xfrm>
            <a:off x="3039757" y="921711"/>
            <a:ext cx="629107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E7818E"/>
                </a:solidFill>
                <a:latin typeface="+mn-lt"/>
                <a:ea typeface="Avenir"/>
                <a:cs typeface="Avenir"/>
                <a:sym typeface="Avenir"/>
              </a:rPr>
              <a:t>LA VERITA’ DIETRO LA CAMORRA</a:t>
            </a:r>
            <a:endParaRPr lang="it-IT" dirty="0">
              <a:solidFill>
                <a:srgbClr val="E7818E"/>
              </a:solidFill>
              <a:latin typeface="+mn-lt"/>
            </a:endParaRPr>
          </a:p>
        </p:txBody>
      </p:sp>
      <p:sp>
        <p:nvSpPr>
          <p:cNvPr id="2" name="CasellaDiTesto 1">
            <a:extLst>
              <a:ext uri="{FF2B5EF4-FFF2-40B4-BE49-F238E27FC236}">
                <a16:creationId xmlns:a16="http://schemas.microsoft.com/office/drawing/2014/main" id="{A62042A0-21A5-4A42-B0B3-63ADCB340821}"/>
              </a:ext>
            </a:extLst>
          </p:cNvPr>
          <p:cNvSpPr txBox="1"/>
          <p:nvPr/>
        </p:nvSpPr>
        <p:spPr>
          <a:xfrm>
            <a:off x="381001" y="1568001"/>
            <a:ext cx="7913409" cy="4524315"/>
          </a:xfrm>
          <a:prstGeom prst="rect">
            <a:avLst/>
          </a:prstGeom>
          <a:noFill/>
        </p:spPr>
        <p:txBody>
          <a:bodyPr wrap="square" rtlCol="0">
            <a:spAutoFit/>
          </a:bodyPr>
          <a:lstStyle/>
          <a:p>
            <a:pPr algn="just"/>
            <a:r>
              <a:rPr lang="it-IT" sz="1600" dirty="0" err="1">
                <a:solidFill>
                  <a:schemeClr val="bg1"/>
                </a:solidFill>
              </a:rPr>
              <a:t>Gomorra</a:t>
            </a:r>
            <a:r>
              <a:rPr lang="it-IT" sz="1600" dirty="0">
                <a:solidFill>
                  <a:schemeClr val="bg1"/>
                </a:solidFill>
              </a:rPr>
              <a:t> è un romanzo di Roberto Saviano, ebbe subito un grande successo in quanto fu il primo a rendere pubblico il grande problema che affligge la sua terra natale, la Campania. L’autore è uno dei personaggi del racconto che, attraverso i suoi ricordi e le sue esperienze racconta il “Sistema” che affligge Napoli e provincia. Saviano nel libro, racconta che lui stesso ha partecipato allo scarico di merci clandestine, ha assistito a molti omicidi e ha investigato in molte questioni mafiose poiché attirato, ma allo stesso tempo “schifato” da ciò che accade nella sua città. Saviano descrive la velocità con cui le merci arrivano e </a:t>
            </a:r>
            <a:r>
              <a:rPr lang="it-IT" sz="1600">
                <a:solidFill>
                  <a:schemeClr val="bg1"/>
                </a:solidFill>
              </a:rPr>
              <a:t>partono per </a:t>
            </a:r>
            <a:r>
              <a:rPr lang="it-IT" sz="1600" dirty="0">
                <a:solidFill>
                  <a:schemeClr val="bg1"/>
                </a:solidFill>
              </a:rPr>
              <a:t>tutta Europa dal porto di Napoli. </a:t>
            </a:r>
          </a:p>
          <a:p>
            <a:pPr algn="just"/>
            <a:r>
              <a:rPr lang="it-IT" sz="1600" dirty="0">
                <a:solidFill>
                  <a:schemeClr val="bg1"/>
                </a:solidFill>
              </a:rPr>
              <a:t>A Napoli il più grande armatore cinese, la COSCO, che possiede la terza flotta più grande del mondo, ha preso in gestione il più grande terminal per container, consorziandosi con la MSC (sede a Ginevra) che ha la seconda flotta più grande del mondo. Il traffico di container è incredibile e Saviano sottolinea come nel porto tutto avviene velocemente. I container sono tanti e i controlli diventano un problema, anche per chi è onesto ed è difficile controllare i container che escono dal porto ogni anno: ufficialmente vengono registrati 1.600.000 tonnellate di merce proveniente dalla Cina, ma almeno un altro milione passa senza lasciare traccia. Sono cifre enormi, un fiume di merce che poi si disperde in tutta l'Italia e in Europa.</a:t>
            </a:r>
          </a:p>
        </p:txBody>
      </p:sp>
      <p:sp>
        <p:nvSpPr>
          <p:cNvPr id="3" name="CasellaDiTesto 2">
            <a:extLst>
              <a:ext uri="{FF2B5EF4-FFF2-40B4-BE49-F238E27FC236}">
                <a16:creationId xmlns:a16="http://schemas.microsoft.com/office/drawing/2014/main" id="{E4777EE5-EC2A-2E4A-B55F-7195DF7F3E62}"/>
              </a:ext>
            </a:extLst>
          </p:cNvPr>
          <p:cNvSpPr txBox="1"/>
          <p:nvPr/>
        </p:nvSpPr>
        <p:spPr>
          <a:xfrm>
            <a:off x="8109679" y="5666282"/>
            <a:ext cx="184731" cy="307777"/>
          </a:xfrm>
          <a:prstGeom prst="rect">
            <a:avLst/>
          </a:prstGeom>
          <a:noFill/>
        </p:spPr>
        <p:txBody>
          <a:bodyPr wrap="none" rtlCol="0">
            <a:spAutoFit/>
          </a:bodyPr>
          <a:lstStyle/>
          <a:p>
            <a:endParaRPr lang="it-IT" dirty="0"/>
          </a:p>
        </p:txBody>
      </p:sp>
      <p:pic>
        <p:nvPicPr>
          <p:cNvPr id="4" name="Immagine 3">
            <a:extLst>
              <a:ext uri="{FF2B5EF4-FFF2-40B4-BE49-F238E27FC236}">
                <a16:creationId xmlns:a16="http://schemas.microsoft.com/office/drawing/2014/main" id="{B3390AE9-060E-DA4F-9011-971A24163637}"/>
              </a:ext>
            </a:extLst>
          </p:cNvPr>
          <p:cNvPicPr>
            <a:picLocks noChangeAspect="1"/>
          </p:cNvPicPr>
          <p:nvPr/>
        </p:nvPicPr>
        <p:blipFill>
          <a:blip r:embed="rId3"/>
          <a:stretch>
            <a:fillRect/>
          </a:stretch>
        </p:blipFill>
        <p:spPr>
          <a:xfrm>
            <a:off x="8447313" y="3618248"/>
            <a:ext cx="3257326" cy="1824102"/>
          </a:xfrm>
          <a:prstGeom prst="rect">
            <a:avLst/>
          </a:prstGeom>
          <a:ln>
            <a:solidFill>
              <a:schemeClr val="bg1"/>
            </a:solidFill>
          </a:ln>
        </p:spPr>
      </p:pic>
      <p:pic>
        <p:nvPicPr>
          <p:cNvPr id="5" name="Immagine 4">
            <a:extLst>
              <a:ext uri="{FF2B5EF4-FFF2-40B4-BE49-F238E27FC236}">
                <a16:creationId xmlns:a16="http://schemas.microsoft.com/office/drawing/2014/main" id="{AEED34DD-6419-2F45-A724-61FE41FB804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38200" y="1698633"/>
            <a:ext cx="3257326" cy="1710096"/>
          </a:xfrm>
          <a:prstGeom prst="rect">
            <a:avLst/>
          </a:prstGeom>
          <a:ln>
            <a:solidFill>
              <a:schemeClr val="bg1"/>
            </a:solidFill>
          </a:ln>
        </p:spPr>
      </p:pic>
    </p:spTree>
    <p:extLst>
      <p:ext uri="{BB962C8B-B14F-4D97-AF65-F5344CB8AC3E}">
        <p14:creationId xmlns:p14="http://schemas.microsoft.com/office/powerpoint/2010/main" val="3826151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dissolve">
                                      <p:cBhvr>
                                        <p:cTn id="7" dur="1000"/>
                                        <p:tgtEl>
                                          <p:spTgt spid="280"/>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81"/>
                                        </p:tgtEl>
                                        <p:attrNameLst>
                                          <p:attrName>style.visibility</p:attrName>
                                        </p:attrNameLst>
                                      </p:cBhvr>
                                      <p:to>
                                        <p:strVal val="visible"/>
                                      </p:to>
                                    </p:set>
                                    <p:anim calcmode="lin" valueType="num">
                                      <p:cBhvr additive="base">
                                        <p:cTn id="11" dur="1000"/>
                                        <p:tgtEl>
                                          <p:spTgt spid="281"/>
                                        </p:tgtEl>
                                        <p:attrNameLst>
                                          <p:attrName>ppt_y</p:attrName>
                                        </p:attrNameLst>
                                      </p:cBhvr>
                                      <p:tavLst>
                                        <p:tav tm="0">
                                          <p:val>
                                            <p:strVal val="#ppt_y+#ppt_h*1.125000"/>
                                          </p:val>
                                        </p:tav>
                                        <p:tav tm="100000">
                                          <p:val>
                                            <p:strVal val="#ppt_y"/>
                                          </p:val>
                                        </p:tav>
                                      </p:tavLst>
                                    </p:anim>
                                    <p:animEffect transition="in" filter="wipe(up)">
                                      <p:cBhvr>
                                        <p:cTn id="12" dur="1000"/>
                                        <p:tgtEl>
                                          <p:spTgt spid="281"/>
                                        </p:tgtEl>
                                      </p:cBhvr>
                                    </p:animEffect>
                                  </p:childTnLst>
                                </p:cTn>
                              </p:par>
                            </p:childTnLst>
                          </p:cTn>
                        </p:par>
                        <p:par>
                          <p:cTn id="13" fill="hold">
                            <p:stCondLst>
                              <p:cond delay="2000"/>
                            </p:stCondLst>
                            <p:childTnLst>
                              <p:par>
                                <p:cTn id="14" presetID="6"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par>
                          <p:cTn id="17" fill="hold">
                            <p:stCondLst>
                              <p:cond delay="4000"/>
                            </p:stCondLst>
                            <p:childTnLst>
                              <p:par>
                                <p:cTn id="18" presetID="5"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heckerboard(across)">
                                      <p:cBhvr>
                                        <p:cTn id="20" dur="1000"/>
                                        <p:tgtEl>
                                          <p:spTgt spid="5"/>
                                        </p:tgtEl>
                                      </p:cBhvr>
                                    </p:animEffect>
                                  </p:childTnLst>
                                </p:cTn>
                              </p:par>
                              <p:par>
                                <p:cTn id="21" presetID="5"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57"/>
        <p:cNvGrpSpPr/>
        <p:nvPr/>
      </p:nvGrpSpPr>
      <p:grpSpPr>
        <a:xfrm>
          <a:off x="0" y="0"/>
          <a:ext cx="0" cy="0"/>
          <a:chOff x="0" y="0"/>
          <a:chExt cx="0" cy="0"/>
        </a:xfrm>
      </p:grpSpPr>
      <p:sp>
        <p:nvSpPr>
          <p:cNvPr id="158" name="Google Shape;158;p5"/>
          <p:cNvSpPr txBox="1"/>
          <p:nvPr/>
        </p:nvSpPr>
        <p:spPr>
          <a:xfrm>
            <a:off x="3023938" y="139896"/>
            <a:ext cx="618515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j-lt"/>
                <a:ea typeface="Avenir"/>
                <a:cs typeface="Avenir"/>
                <a:sym typeface="Avenir"/>
              </a:rPr>
              <a:t>LA MAFIA</a:t>
            </a:r>
            <a:endParaRPr dirty="0">
              <a:latin typeface="+mj-lt"/>
            </a:endParaRPr>
          </a:p>
        </p:txBody>
      </p:sp>
      <p:sp>
        <p:nvSpPr>
          <p:cNvPr id="159" name="Google Shape;159;p5"/>
          <p:cNvSpPr txBox="1"/>
          <p:nvPr/>
        </p:nvSpPr>
        <p:spPr>
          <a:xfrm>
            <a:off x="154546" y="757652"/>
            <a:ext cx="11848564" cy="6093936"/>
          </a:xfrm>
          <a:prstGeom prst="rect">
            <a:avLst/>
          </a:prstGeom>
          <a:noFill/>
          <a:ln>
            <a:noFill/>
          </a:ln>
        </p:spPr>
        <p:txBody>
          <a:bodyPr spcFirstLastPara="1" wrap="square" lIns="91425" tIns="45700" rIns="91425" bIns="45700" anchor="t" anchorCtr="0">
            <a:spAutoFit/>
          </a:bodyPr>
          <a:lstStyle/>
          <a:p>
            <a:pPr lvl="0" algn="just">
              <a:lnSpc>
                <a:spcPts val="1800"/>
              </a:lnSpc>
            </a:pPr>
            <a:r>
              <a:rPr lang="it-IT" sz="1600" dirty="0">
                <a:solidFill>
                  <a:schemeClr val="lt1"/>
                </a:solidFill>
                <a:latin typeface="+mn-lt"/>
                <a:ea typeface="Avenir"/>
                <a:cs typeface="Avenir"/>
                <a:sym typeface="Avenir"/>
              </a:rPr>
              <a:t>Con il termine Mafia si intendono comunemente le </a:t>
            </a:r>
            <a:r>
              <a:rPr lang="it-IT" sz="1600" b="1" dirty="0">
                <a:solidFill>
                  <a:schemeClr val="lt1"/>
                </a:solidFill>
                <a:latin typeface="+mn-lt"/>
                <a:ea typeface="Avenir"/>
                <a:cs typeface="Avenir"/>
                <a:sym typeface="Avenir"/>
              </a:rPr>
              <a:t>organizzazioni</a:t>
            </a:r>
            <a:r>
              <a:rPr lang="it-IT" sz="1600" dirty="0">
                <a:solidFill>
                  <a:schemeClr val="lt1"/>
                </a:solidFill>
                <a:latin typeface="+mn-lt"/>
                <a:ea typeface="Avenir"/>
                <a:cs typeface="Avenir"/>
                <a:sym typeface="Avenir"/>
              </a:rPr>
              <a:t> </a:t>
            </a:r>
            <a:r>
              <a:rPr lang="it-IT" sz="1600" b="1" dirty="0">
                <a:solidFill>
                  <a:schemeClr val="lt1"/>
                </a:solidFill>
                <a:latin typeface="+mn-lt"/>
                <a:ea typeface="Avenir"/>
                <a:cs typeface="Avenir"/>
                <a:sym typeface="Avenir"/>
              </a:rPr>
              <a:t>criminali di tipo mafioso, </a:t>
            </a:r>
            <a:r>
              <a:rPr lang="it-IT" sz="1600" dirty="0">
                <a:solidFill>
                  <a:schemeClr val="lt1"/>
                </a:solidFill>
                <a:latin typeface="+mn-lt"/>
                <a:ea typeface="Avenir"/>
                <a:cs typeface="Avenir"/>
                <a:sym typeface="Avenir"/>
              </a:rPr>
              <a:t>con radici in </a:t>
            </a:r>
            <a:r>
              <a:rPr lang="it-IT" sz="1600" b="1" dirty="0">
                <a:solidFill>
                  <a:schemeClr val="lt1"/>
                </a:solidFill>
                <a:latin typeface="+mn-lt"/>
                <a:ea typeface="Avenir"/>
                <a:cs typeface="Avenir"/>
                <a:sym typeface="Avenir"/>
              </a:rPr>
              <a:t>Sicilia</a:t>
            </a:r>
            <a:r>
              <a:rPr lang="it-IT" sz="1600" dirty="0">
                <a:solidFill>
                  <a:schemeClr val="lt1"/>
                </a:solidFill>
                <a:latin typeface="+mn-lt"/>
                <a:ea typeface="Avenir"/>
                <a:cs typeface="Avenir"/>
                <a:sym typeface="Avenir"/>
              </a:rPr>
              <a:t>, </a:t>
            </a:r>
            <a:r>
              <a:rPr lang="it-IT" sz="1600" b="1" dirty="0">
                <a:solidFill>
                  <a:schemeClr val="lt1"/>
                </a:solidFill>
                <a:latin typeface="+mn-lt"/>
                <a:ea typeface="Avenir"/>
                <a:cs typeface="Avenir"/>
                <a:sym typeface="Avenir"/>
              </a:rPr>
              <a:t>Calabria</a:t>
            </a:r>
            <a:r>
              <a:rPr lang="it-IT" sz="1600" dirty="0">
                <a:solidFill>
                  <a:schemeClr val="lt1"/>
                </a:solidFill>
                <a:latin typeface="+mn-lt"/>
                <a:ea typeface="Avenir"/>
                <a:cs typeface="Avenir"/>
                <a:sym typeface="Avenir"/>
              </a:rPr>
              <a:t> e </a:t>
            </a:r>
            <a:r>
              <a:rPr lang="it-IT" sz="1600" b="1" dirty="0">
                <a:solidFill>
                  <a:schemeClr val="lt1"/>
                </a:solidFill>
                <a:latin typeface="+mn-lt"/>
                <a:ea typeface="Avenir"/>
                <a:cs typeface="Avenir"/>
                <a:sym typeface="Avenir"/>
              </a:rPr>
              <a:t>Campania</a:t>
            </a:r>
            <a:r>
              <a:rPr lang="it-IT" sz="1600" dirty="0">
                <a:solidFill>
                  <a:schemeClr val="lt1"/>
                </a:solidFill>
                <a:latin typeface="+mn-lt"/>
                <a:ea typeface="Avenir"/>
                <a:cs typeface="Avenir"/>
                <a:sym typeface="Avenir"/>
              </a:rPr>
              <a:t> sviluppatesi poi anche nel Nord Italia, in Europa e nel mondo.</a:t>
            </a:r>
          </a:p>
          <a:p>
            <a:pPr lvl="0" algn="just">
              <a:lnSpc>
                <a:spcPts val="1800"/>
              </a:lnSpc>
            </a:pPr>
            <a:r>
              <a:rPr lang="it-IT" sz="1600" dirty="0">
                <a:solidFill>
                  <a:schemeClr val="lt1"/>
                </a:solidFill>
                <a:latin typeface="+mn-lt"/>
                <a:ea typeface="Avenir"/>
                <a:cs typeface="Avenir"/>
                <a:sym typeface="Avenir"/>
              </a:rPr>
              <a:t>Esse hanno un nome e delle regole di funzionamento diverse, a seconda della regione di origine, ma tutte si caratterizzano per i </a:t>
            </a:r>
            <a:r>
              <a:rPr lang="it-IT" sz="1600" b="1" dirty="0">
                <a:solidFill>
                  <a:schemeClr val="lt1"/>
                </a:solidFill>
                <a:latin typeface="+mn-lt"/>
                <a:ea typeface="Avenir"/>
                <a:cs typeface="Avenir"/>
                <a:sym typeface="Avenir"/>
              </a:rPr>
              <a:t>metodi violenti ed intimidatori </a:t>
            </a:r>
            <a:r>
              <a:rPr lang="it-IT" sz="1600" dirty="0">
                <a:solidFill>
                  <a:schemeClr val="lt1"/>
                </a:solidFill>
                <a:latin typeface="+mn-lt"/>
                <a:ea typeface="Avenir"/>
                <a:cs typeface="Avenir"/>
                <a:sym typeface="Avenir"/>
              </a:rPr>
              <a:t>con i quali agiscono per ottenere i propri obiettivi, principalmente economici. Tale violenza produce spesso, nella popolazione che la subisce, la rinuncia a collaborare con la giustizia e quindi la copertura delle attività </a:t>
            </a:r>
            <a:r>
              <a:rPr lang="it-IT" sz="1600" dirty="0" err="1">
                <a:solidFill>
                  <a:schemeClr val="lt1"/>
                </a:solidFill>
                <a:latin typeface="+mn-lt"/>
                <a:ea typeface="Avenir"/>
                <a:cs typeface="Avenir"/>
                <a:sym typeface="Avenir"/>
              </a:rPr>
              <a:t>crminali</a:t>
            </a:r>
            <a:r>
              <a:rPr lang="it-IT" sz="1600" dirty="0">
                <a:solidFill>
                  <a:schemeClr val="lt1"/>
                </a:solidFill>
                <a:latin typeface="+mn-lt"/>
                <a:ea typeface="Avenir"/>
                <a:cs typeface="Avenir"/>
                <a:sym typeface="Avenir"/>
              </a:rPr>
              <a:t>: </a:t>
            </a:r>
            <a:r>
              <a:rPr lang="it-IT" sz="1600" b="1" dirty="0">
                <a:solidFill>
                  <a:schemeClr val="lt1"/>
                </a:solidFill>
                <a:latin typeface="+mn-lt"/>
                <a:ea typeface="Avenir"/>
                <a:cs typeface="Avenir"/>
                <a:sym typeface="Avenir"/>
              </a:rPr>
              <a:t>l’omertà</a:t>
            </a:r>
            <a:r>
              <a:rPr lang="it-IT" sz="1600" dirty="0">
                <a:solidFill>
                  <a:schemeClr val="lt1"/>
                </a:solidFill>
                <a:latin typeface="+mn-lt"/>
                <a:ea typeface="Avenir"/>
                <a:cs typeface="Avenir"/>
                <a:sym typeface="Avenir"/>
              </a:rPr>
              <a:t>.</a:t>
            </a:r>
          </a:p>
          <a:p>
            <a:pPr lvl="0" algn="just">
              <a:lnSpc>
                <a:spcPts val="1800"/>
              </a:lnSpc>
            </a:pPr>
            <a:r>
              <a:rPr lang="it-IT" sz="1600" dirty="0">
                <a:solidFill>
                  <a:schemeClr val="lt1"/>
                </a:solidFill>
                <a:latin typeface="+mn-lt"/>
                <a:ea typeface="Avenir"/>
                <a:cs typeface="Avenir"/>
                <a:sym typeface="Avenir"/>
              </a:rPr>
              <a:t>• in Sicilia è detta Mafia Siciliana o </a:t>
            </a:r>
            <a:r>
              <a:rPr lang="it-IT" sz="1600" b="1" dirty="0">
                <a:solidFill>
                  <a:schemeClr val="lt1"/>
                </a:solidFill>
                <a:latin typeface="+mn-lt"/>
                <a:ea typeface="Avenir"/>
                <a:cs typeface="Avenir"/>
                <a:sym typeface="Avenir"/>
              </a:rPr>
              <a:t>Cosa Nostra</a:t>
            </a:r>
            <a:r>
              <a:rPr lang="it-IT" sz="1600" dirty="0">
                <a:solidFill>
                  <a:schemeClr val="lt1"/>
                </a:solidFill>
                <a:latin typeface="+mn-lt"/>
                <a:ea typeface="Avenir"/>
                <a:cs typeface="Avenir"/>
                <a:sym typeface="Avenir"/>
              </a:rPr>
              <a:t>, l'espressione indica l’omertà e la natura segreta e chiusa dell’associazione criminale, tutto si decide in maniera privata e del tutto segreta.</a:t>
            </a:r>
          </a:p>
          <a:p>
            <a:pPr lvl="0" algn="just">
              <a:lnSpc>
                <a:spcPts val="1800"/>
              </a:lnSpc>
            </a:pPr>
            <a:r>
              <a:rPr lang="it-IT" sz="1600" dirty="0">
                <a:solidFill>
                  <a:schemeClr val="lt1"/>
                </a:solidFill>
                <a:latin typeface="+mn-lt"/>
                <a:ea typeface="Avenir"/>
                <a:cs typeface="Avenir"/>
                <a:sym typeface="Avenir"/>
              </a:rPr>
              <a:t>• in Campania è la </a:t>
            </a:r>
            <a:r>
              <a:rPr lang="it-IT" sz="1600" b="1" dirty="0">
                <a:solidFill>
                  <a:schemeClr val="lt1"/>
                </a:solidFill>
                <a:latin typeface="+mn-lt"/>
                <a:ea typeface="Avenir"/>
                <a:cs typeface="Avenir"/>
                <a:sym typeface="Avenir"/>
              </a:rPr>
              <a:t>Camorra</a:t>
            </a:r>
            <a:r>
              <a:rPr lang="it-IT" sz="1600" dirty="0">
                <a:solidFill>
                  <a:schemeClr val="lt1"/>
                </a:solidFill>
                <a:latin typeface="+mn-lt"/>
                <a:ea typeface="Avenir"/>
                <a:cs typeface="Avenir"/>
                <a:sym typeface="Avenir"/>
              </a:rPr>
              <a:t>, non è chiara l’origine del nome ma la versione più accreditata vuole che il termine sia nato come denominazione di gioco d’azzardo e che avesse origine in “morra”, gioco da strada antichissimo. La prima volta in cui è apparsa ufficialmente la parola “camorra” è stata come nome di una tassa sul gioco d’azzardo, promulgata dal Regno di Napoli nel 1735. La “camorra” veniva versata a chi proteggeva i locali addetti a queste attività al fine di evitare risse e liti.</a:t>
            </a:r>
          </a:p>
          <a:p>
            <a:pPr lvl="0" algn="just">
              <a:lnSpc>
                <a:spcPts val="1800"/>
              </a:lnSpc>
            </a:pPr>
            <a:r>
              <a:rPr lang="it-IT" sz="1600" dirty="0">
                <a:solidFill>
                  <a:schemeClr val="lt1"/>
                </a:solidFill>
                <a:latin typeface="+mn-lt"/>
                <a:ea typeface="Avenir"/>
                <a:cs typeface="Avenir"/>
                <a:sym typeface="Avenir"/>
              </a:rPr>
              <a:t>• in Puglia è la </a:t>
            </a:r>
            <a:r>
              <a:rPr lang="it-IT" sz="1600" b="1" dirty="0">
                <a:solidFill>
                  <a:schemeClr val="lt1"/>
                </a:solidFill>
                <a:latin typeface="+mn-lt"/>
                <a:ea typeface="Avenir"/>
                <a:cs typeface="Avenir"/>
                <a:sym typeface="Avenir"/>
              </a:rPr>
              <a:t>Sacra Corona Unita</a:t>
            </a:r>
            <a:r>
              <a:rPr lang="it-IT" sz="1600" dirty="0">
                <a:solidFill>
                  <a:schemeClr val="lt1"/>
                </a:solidFill>
                <a:latin typeface="+mn-lt"/>
                <a:ea typeface="Avenir"/>
                <a:cs typeface="Avenir"/>
                <a:sym typeface="Avenir"/>
              </a:rPr>
              <a:t>. Sacra: poiché, al momento dell'affiliazione, il nuovo membro viene “battezzato” o “consacrato”; Corona: nelle processioni si usa il rosario; Unita: per ricordare la forza di una catena fatta di tanti anelli.</a:t>
            </a:r>
          </a:p>
          <a:p>
            <a:pPr lvl="0" algn="just">
              <a:lnSpc>
                <a:spcPts val="1800"/>
              </a:lnSpc>
            </a:pPr>
            <a:r>
              <a:rPr lang="it-IT" sz="1600" dirty="0">
                <a:solidFill>
                  <a:schemeClr val="lt1"/>
                </a:solidFill>
                <a:latin typeface="+mn-lt"/>
                <a:ea typeface="Avenir"/>
                <a:cs typeface="Avenir"/>
                <a:sym typeface="Avenir"/>
              </a:rPr>
              <a:t>• in Calabria è la ‘,</a:t>
            </a:r>
            <a:r>
              <a:rPr lang="it-IT" sz="1600" b="1" dirty="0">
                <a:solidFill>
                  <a:schemeClr val="lt1"/>
                </a:solidFill>
                <a:latin typeface="+mn-lt"/>
                <a:ea typeface="Avenir"/>
                <a:cs typeface="Avenir"/>
                <a:sym typeface="Avenir"/>
              </a:rPr>
              <a:t> Ndrangheta</a:t>
            </a:r>
            <a:r>
              <a:rPr lang="it-IT" sz="1600" dirty="0">
                <a:solidFill>
                  <a:schemeClr val="lt1"/>
                </a:solidFill>
                <a:latin typeface="+mn-lt"/>
                <a:ea typeface="Avenir"/>
                <a:cs typeface="Avenir"/>
                <a:sym typeface="Avenir"/>
              </a:rPr>
              <a:t> la parola deriva dal greco “</a:t>
            </a:r>
            <a:r>
              <a:rPr lang="it-IT" sz="1600" dirty="0" err="1">
                <a:solidFill>
                  <a:schemeClr val="lt1"/>
                </a:solidFill>
                <a:latin typeface="+mn-lt"/>
                <a:ea typeface="Avenir"/>
                <a:cs typeface="Avenir"/>
                <a:sym typeface="Avenir"/>
              </a:rPr>
              <a:t>andros</a:t>
            </a:r>
            <a:r>
              <a:rPr lang="it-IT" sz="1600" dirty="0">
                <a:solidFill>
                  <a:schemeClr val="lt1"/>
                </a:solidFill>
                <a:latin typeface="+mn-lt"/>
                <a:ea typeface="Avenir"/>
                <a:cs typeface="Avenir"/>
                <a:sym typeface="Avenir"/>
              </a:rPr>
              <a:t> </a:t>
            </a:r>
            <a:r>
              <a:rPr lang="it-IT" sz="1600" dirty="0" err="1">
                <a:solidFill>
                  <a:schemeClr val="lt1"/>
                </a:solidFill>
                <a:latin typeface="+mn-lt"/>
                <a:ea typeface="Avenir"/>
                <a:cs typeface="Avenir"/>
                <a:sym typeface="Avenir"/>
              </a:rPr>
              <a:t>agathos</a:t>
            </a:r>
            <a:r>
              <a:rPr lang="it-IT" sz="1600" dirty="0">
                <a:solidFill>
                  <a:schemeClr val="lt1"/>
                </a:solidFill>
                <a:latin typeface="+mn-lt"/>
                <a:ea typeface="Avenir"/>
                <a:cs typeface="Avenir"/>
                <a:sym typeface="Avenir"/>
              </a:rPr>
              <a:t>” (uomo coraggioso e valoroso),  quindi 'ndrangheta è da intendersi come degli uomini valenti, degli uomini d'onore.</a:t>
            </a:r>
          </a:p>
          <a:p>
            <a:pPr lvl="0" algn="just">
              <a:lnSpc>
                <a:spcPts val="1800"/>
              </a:lnSpc>
            </a:pPr>
            <a:endParaRPr lang="it-IT" sz="1600" dirty="0">
              <a:solidFill>
                <a:schemeClr val="lt1"/>
              </a:solidFill>
              <a:latin typeface="+mn-lt"/>
              <a:ea typeface="Avenir"/>
              <a:cs typeface="Avenir"/>
              <a:sym typeface="Avenir"/>
            </a:endParaRPr>
          </a:p>
          <a:p>
            <a:pPr lvl="0" algn="just">
              <a:lnSpc>
                <a:spcPts val="1800"/>
              </a:lnSpc>
            </a:pPr>
            <a:r>
              <a:rPr lang="it-IT" sz="1600" dirty="0">
                <a:solidFill>
                  <a:schemeClr val="lt1"/>
                </a:solidFill>
                <a:latin typeface="+mn-lt"/>
                <a:ea typeface="Avenir"/>
                <a:cs typeface="Avenir"/>
                <a:sym typeface="Avenir"/>
              </a:rPr>
              <a:t>La mafia è nata in Italia, pare che già nell’Ottocento ce ne fosse traccia, perché il termine “</a:t>
            </a:r>
            <a:r>
              <a:rPr lang="it-IT" sz="1600" dirty="0" err="1">
                <a:solidFill>
                  <a:schemeClr val="lt1"/>
                </a:solidFill>
                <a:latin typeface="+mn-lt"/>
                <a:ea typeface="Avenir"/>
                <a:cs typeface="Avenir"/>
                <a:sym typeface="Avenir"/>
              </a:rPr>
              <a:t>mafiusu</a:t>
            </a:r>
            <a:r>
              <a:rPr lang="it-IT" sz="1600" dirty="0">
                <a:solidFill>
                  <a:schemeClr val="lt1"/>
                </a:solidFill>
                <a:latin typeface="+mn-lt"/>
                <a:ea typeface="Avenir"/>
                <a:cs typeface="Avenir"/>
                <a:sym typeface="Avenir"/>
              </a:rPr>
              <a:t>” era comparso in un dramma teatrale del 1863 in scena a Palermo. Originariamente il fenomeno era nato come un'organizzazione di proprietari terrieri locali che aveva esteso il proprio controllo a qualsiasi ambito della società. Questi padroni, servendosi di uomini violenti e pronti a tutto, decidevano chi doveva essere eletto, chi doveva lavorare e chi, avendo mancato di rispetto, doveva essere punito.</a:t>
            </a:r>
          </a:p>
          <a:p>
            <a:pPr lvl="0" algn="just">
              <a:lnSpc>
                <a:spcPts val="1800"/>
              </a:lnSpc>
            </a:pPr>
            <a:r>
              <a:rPr lang="it-IT" sz="1600" dirty="0">
                <a:solidFill>
                  <a:schemeClr val="lt1"/>
                </a:solidFill>
                <a:latin typeface="+mn-lt"/>
                <a:ea typeface="Avenir"/>
                <a:cs typeface="Avenir"/>
                <a:sym typeface="Avenir"/>
              </a:rPr>
              <a:t>Alla fine del XIX secolo molti italiani emigrarono verso l’America a causa della povertà, e alcuni migranti "esportarono" mentalità e metodi criminali nel Nuovo Mondo. Negli Stati Uniti si svilupparono così potenti organizzazioni criminali con dei capimafia, come il conosciutissimo </a:t>
            </a:r>
            <a:r>
              <a:rPr lang="it-IT" sz="1600" b="1" dirty="0">
                <a:solidFill>
                  <a:schemeClr val="lt1"/>
                </a:solidFill>
                <a:latin typeface="+mn-lt"/>
                <a:ea typeface="Avenir"/>
                <a:cs typeface="Avenir"/>
                <a:sym typeface="Avenir"/>
              </a:rPr>
              <a:t>Al Capone</a:t>
            </a:r>
            <a:r>
              <a:rPr lang="it-IT" sz="1600" dirty="0">
                <a:solidFill>
                  <a:schemeClr val="lt1"/>
                </a:solidFill>
                <a:latin typeface="+mn-lt"/>
                <a:ea typeface="Avenir"/>
                <a:cs typeface="Avenir"/>
                <a:sym typeface="Avenir"/>
              </a:rPr>
              <a:t>.</a:t>
            </a:r>
          </a:p>
          <a:p>
            <a:pPr lvl="0" algn="just">
              <a:lnSpc>
                <a:spcPts val="1800"/>
              </a:lnSpc>
            </a:pPr>
            <a:r>
              <a:rPr lang="it-IT" sz="1600" dirty="0">
                <a:solidFill>
                  <a:schemeClr val="lt1"/>
                </a:solidFill>
                <a:latin typeface="+mn-lt"/>
                <a:ea typeface="Avenir"/>
                <a:cs typeface="Avenir"/>
                <a:sym typeface="Avenir"/>
              </a:rPr>
              <a:t>Era italiano (campano, per l’esattezza) anche </a:t>
            </a:r>
            <a:r>
              <a:rPr lang="it-IT" sz="1600" b="1" dirty="0" err="1">
                <a:solidFill>
                  <a:schemeClr val="lt1"/>
                </a:solidFill>
                <a:latin typeface="+mn-lt"/>
                <a:ea typeface="Avenir"/>
                <a:cs typeface="Avenir"/>
                <a:sym typeface="Avenir"/>
              </a:rPr>
              <a:t>Joe</a:t>
            </a:r>
            <a:r>
              <a:rPr lang="it-IT" sz="1600" b="1" dirty="0">
                <a:solidFill>
                  <a:schemeClr val="lt1"/>
                </a:solidFill>
                <a:latin typeface="+mn-lt"/>
                <a:ea typeface="Avenir"/>
                <a:cs typeface="Avenir"/>
                <a:sym typeface="Avenir"/>
              </a:rPr>
              <a:t> Petrosino</a:t>
            </a:r>
            <a:r>
              <a:rPr lang="it-IT" sz="1600" dirty="0">
                <a:solidFill>
                  <a:schemeClr val="lt1"/>
                </a:solidFill>
                <a:latin typeface="+mn-lt"/>
                <a:ea typeface="Avenir"/>
                <a:cs typeface="Avenir"/>
                <a:sym typeface="Avenir"/>
              </a:rPr>
              <a:t>, un eroico poliziotto di New York che con una squadra speciale di agenti riuscì a combattere la mafia italoamericana e a rispedire in Italia circa 500 criminali.</a:t>
            </a:r>
            <a:endParaRPr sz="1600" dirty="0">
              <a:solidFill>
                <a:schemeClr val="lt1"/>
              </a:solidFill>
              <a:latin typeface="+mn-lt"/>
              <a:ea typeface="Avenir"/>
              <a:cs typeface="Avenir"/>
              <a:sym typeface="Avenir"/>
            </a:endParaRPr>
          </a:p>
        </p:txBody>
      </p:sp>
    </p:spTree>
    <p:extLst>
      <p:ext uri="{BB962C8B-B14F-4D97-AF65-F5344CB8AC3E}">
        <p14:creationId xmlns:p14="http://schemas.microsoft.com/office/powerpoint/2010/main" val="30962717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checkerboard(across)">
                                      <p:cBhvr>
                                        <p:cTn id="7" dur="500"/>
                                        <p:tgtEl>
                                          <p:spTgt spid="158"/>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59"/>
                                        </p:tgtEl>
                                        <p:attrNameLst>
                                          <p:attrName>style.visibility</p:attrName>
                                        </p:attrNameLst>
                                      </p:cBhvr>
                                      <p:to>
                                        <p:strVal val="visible"/>
                                      </p:to>
                                    </p:set>
                                    <p:animEffect transition="in" filter="circle(in)">
                                      <p:cBhvr>
                                        <p:cTn id="11" dur="2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627089" y="2178084"/>
            <a:ext cx="5034197" cy="861734"/>
          </a:xfrm>
          <a:prstGeom prst="rect">
            <a:avLst/>
          </a:prstGeom>
          <a:noFill/>
          <a:ln>
            <a:noFill/>
          </a:ln>
        </p:spPr>
        <p:txBody>
          <a:bodyPr spcFirstLastPara="1" wrap="square" lIns="91425" tIns="45700" rIns="91425" bIns="45700" anchor="t" anchorCtr="0">
            <a:spAutoFit/>
          </a:bodyPr>
          <a:lstStyle/>
          <a:p>
            <a:pPr marL="0" marR="0" lvl="0" indent="0" algn="r" rtl="0">
              <a:lnSpc>
                <a:spcPts val="6000"/>
              </a:lnSpc>
              <a:spcBef>
                <a:spcPts val="0"/>
              </a:spcBef>
              <a:spcAft>
                <a:spcPts val="0"/>
              </a:spcAft>
              <a:buNone/>
            </a:pPr>
            <a:r>
              <a:rPr lang="it-IT" sz="6000" b="1" dirty="0">
                <a:solidFill>
                  <a:schemeClr val="lt1"/>
                </a:solidFill>
                <a:latin typeface="+mj-lt"/>
                <a:ea typeface="Avenir"/>
                <a:cs typeface="Avenir"/>
                <a:sym typeface="Avenir"/>
              </a:rPr>
              <a:t>FRANCESE</a:t>
            </a:r>
          </a:p>
        </p:txBody>
      </p:sp>
      <p:cxnSp>
        <p:nvCxnSpPr>
          <p:cNvPr id="274" name="Google Shape;274;p22"/>
          <p:cNvCxnSpPr>
            <a:cxnSpLocks/>
          </p:cNvCxnSpPr>
          <p:nvPr/>
        </p:nvCxnSpPr>
        <p:spPr>
          <a:xfrm>
            <a:off x="0" y="2923426"/>
            <a:ext cx="4257207" cy="0"/>
          </a:xfrm>
          <a:prstGeom prst="straightConnector1">
            <a:avLst/>
          </a:prstGeom>
          <a:noFill/>
          <a:ln w="9525" cap="flat" cmpd="sng">
            <a:solidFill>
              <a:schemeClr val="lt1"/>
            </a:solidFill>
            <a:prstDash val="solid"/>
            <a:round/>
            <a:headEnd type="none" w="sm" len="sm"/>
            <a:tailEnd type="none" w="sm" len="sm"/>
          </a:ln>
        </p:spPr>
      </p:cxnSp>
      <p:pic>
        <p:nvPicPr>
          <p:cNvPr id="6" name="Immagine 5">
            <a:extLst>
              <a:ext uri="{FF2B5EF4-FFF2-40B4-BE49-F238E27FC236}">
                <a16:creationId xmlns:a16="http://schemas.microsoft.com/office/drawing/2014/main" id="{7CC0660E-3158-2047-9F32-1FFEC9B9F2BA}"/>
              </a:ext>
            </a:extLst>
          </p:cNvPr>
          <p:cNvPicPr>
            <a:picLocks noChangeAspect="1"/>
          </p:cNvPicPr>
          <p:nvPr/>
        </p:nvPicPr>
        <p:blipFill>
          <a:blip r:embed="rId3"/>
          <a:stretch>
            <a:fillRect/>
          </a:stretch>
        </p:blipFill>
        <p:spPr>
          <a:xfrm>
            <a:off x="4517910" y="1305040"/>
            <a:ext cx="7428656" cy="4170474"/>
          </a:xfrm>
          <a:prstGeom prst="rect">
            <a:avLst/>
          </a:prstGeom>
          <a:ln>
            <a:solidFill>
              <a:schemeClr val="bg1"/>
            </a:solidFill>
          </a:ln>
        </p:spPr>
      </p:pic>
    </p:spTree>
    <p:extLst>
      <p:ext uri="{BB962C8B-B14F-4D97-AF65-F5344CB8AC3E}">
        <p14:creationId xmlns:p14="http://schemas.microsoft.com/office/powerpoint/2010/main" val="26856810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2540483" y="275421"/>
            <a:ext cx="70373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LE CLAN DES MARSILLAIS</a:t>
            </a:r>
            <a:endParaRPr dirty="0">
              <a:latin typeface="+mn-lt"/>
            </a:endParaRPr>
          </a:p>
        </p:txBody>
      </p:sp>
      <p:sp>
        <p:nvSpPr>
          <p:cNvPr id="281" name="Google Shape;281;p23"/>
          <p:cNvSpPr txBox="1"/>
          <p:nvPr/>
        </p:nvSpPr>
        <p:spPr>
          <a:xfrm>
            <a:off x="3039757" y="921711"/>
            <a:ext cx="6291072"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E7818E"/>
                </a:solidFill>
                <a:latin typeface="+mn-lt"/>
                <a:ea typeface="Avenir"/>
                <a:cs typeface="Avenir"/>
                <a:sym typeface="Avenir"/>
              </a:rPr>
              <a:t>ENTRE L’ITALIE ET LA FRANCE</a:t>
            </a:r>
            <a:endParaRPr dirty="0">
              <a:solidFill>
                <a:srgbClr val="E7818E"/>
              </a:solidFill>
              <a:latin typeface="+mn-lt"/>
            </a:endParaRPr>
          </a:p>
        </p:txBody>
      </p:sp>
      <p:sp>
        <p:nvSpPr>
          <p:cNvPr id="2" name="CasellaDiTesto 1">
            <a:extLst>
              <a:ext uri="{FF2B5EF4-FFF2-40B4-BE49-F238E27FC236}">
                <a16:creationId xmlns:a16="http://schemas.microsoft.com/office/drawing/2014/main" id="{A62042A0-21A5-4A42-B0B3-63ADCB340821}"/>
              </a:ext>
            </a:extLst>
          </p:cNvPr>
          <p:cNvSpPr txBox="1"/>
          <p:nvPr/>
        </p:nvSpPr>
        <p:spPr>
          <a:xfrm>
            <a:off x="381000" y="1508872"/>
            <a:ext cx="11356297" cy="4524315"/>
          </a:xfrm>
          <a:prstGeom prst="rect">
            <a:avLst/>
          </a:prstGeom>
          <a:noFill/>
        </p:spPr>
        <p:txBody>
          <a:bodyPr wrap="square" rtlCol="0">
            <a:spAutoFit/>
          </a:bodyPr>
          <a:lstStyle/>
          <a:p>
            <a:pPr algn="just"/>
            <a:r>
              <a:rPr lang="fr-FR" sz="1600" spc="-50" dirty="0">
                <a:solidFill>
                  <a:schemeClr val="bg1"/>
                </a:solidFill>
              </a:rPr>
              <a:t>Le Clan des Marseillais était </a:t>
            </a:r>
            <a:r>
              <a:rPr lang="fr-FR" sz="1600" b="1" spc="-50" dirty="0">
                <a:solidFill>
                  <a:schemeClr val="bg1"/>
                </a:solidFill>
              </a:rPr>
              <a:t>une organisation criminelle de type mafieux </a:t>
            </a:r>
            <a:r>
              <a:rPr lang="fr-FR" sz="1600" spc="-50" dirty="0">
                <a:solidFill>
                  <a:schemeClr val="bg1"/>
                </a:solidFill>
              </a:rPr>
              <a:t>née à </a:t>
            </a:r>
            <a:r>
              <a:rPr lang="fr-FR" sz="1600" b="1" spc="-50" dirty="0">
                <a:solidFill>
                  <a:schemeClr val="bg1"/>
                </a:solidFill>
              </a:rPr>
              <a:t>Rome</a:t>
            </a:r>
            <a:r>
              <a:rPr lang="fr-FR" sz="1600" spc="-50" dirty="0">
                <a:solidFill>
                  <a:schemeClr val="bg1"/>
                </a:solidFill>
              </a:rPr>
              <a:t> en 1973 et opérant entre la France et l'Italie durant la première moitié des années soixante-dix. Ses </a:t>
            </a:r>
            <a:r>
              <a:rPr lang="fr-FR" sz="1600" spc="-50" dirty="0" err="1">
                <a:solidFill>
                  <a:schemeClr val="bg1"/>
                </a:solidFill>
              </a:rPr>
              <a:t>activitèes</a:t>
            </a:r>
            <a:r>
              <a:rPr lang="fr-FR" sz="1600" spc="-50" dirty="0">
                <a:solidFill>
                  <a:schemeClr val="bg1"/>
                </a:solidFill>
              </a:rPr>
              <a:t> principales était le </a:t>
            </a:r>
            <a:r>
              <a:rPr lang="fr-FR" sz="1600" b="1" spc="-50" dirty="0">
                <a:solidFill>
                  <a:schemeClr val="bg1"/>
                </a:solidFill>
              </a:rPr>
              <a:t>trafic de drogue </a:t>
            </a:r>
            <a:r>
              <a:rPr lang="fr-FR" sz="1600" spc="-50" dirty="0">
                <a:solidFill>
                  <a:schemeClr val="bg1"/>
                </a:solidFill>
              </a:rPr>
              <a:t>et à une série </a:t>
            </a:r>
            <a:r>
              <a:rPr lang="fr-FR" sz="1600" b="1" spc="-50" dirty="0">
                <a:solidFill>
                  <a:schemeClr val="bg1"/>
                </a:solidFill>
              </a:rPr>
              <a:t>d'enlèvements</a:t>
            </a:r>
            <a:r>
              <a:rPr lang="fr-FR" sz="1600" spc="-50" dirty="0">
                <a:solidFill>
                  <a:schemeClr val="bg1"/>
                </a:solidFill>
              </a:rPr>
              <a:t>, avec lesquels le groupe est devenu une véritable industrie du crime.</a:t>
            </a:r>
          </a:p>
          <a:p>
            <a:pPr algn="just"/>
            <a:r>
              <a:rPr lang="fr-FR" sz="1600" spc="-50" dirty="0">
                <a:solidFill>
                  <a:schemeClr val="bg1"/>
                </a:solidFill>
              </a:rPr>
              <a:t>L’histoire commence au début des années 70, avec l’arrivée à Rome de quelques délinquants français. Ils venaient de la </a:t>
            </a:r>
            <a:r>
              <a:rPr lang="fr-FR" sz="1600" spc="-50" dirty="0" err="1">
                <a:solidFill>
                  <a:schemeClr val="bg1"/>
                </a:solidFill>
              </a:rPr>
              <a:t>règion</a:t>
            </a:r>
            <a:r>
              <a:rPr lang="fr-FR" sz="1600" spc="-50" dirty="0">
                <a:solidFill>
                  <a:schemeClr val="bg1"/>
                </a:solidFill>
              </a:rPr>
              <a:t> de Marseille, </a:t>
            </a:r>
            <a:r>
              <a:rPr lang="fr-FR" sz="1600" spc="-50" dirty="0" err="1">
                <a:solidFill>
                  <a:schemeClr val="bg1"/>
                </a:solidFill>
              </a:rPr>
              <a:t>siége</a:t>
            </a:r>
            <a:r>
              <a:rPr lang="fr-FR" sz="1600" spc="-50" dirty="0">
                <a:solidFill>
                  <a:schemeClr val="bg1"/>
                </a:solidFill>
              </a:rPr>
              <a:t> du cartel criminel français le plus important, </a:t>
            </a:r>
            <a:r>
              <a:rPr lang="fr-FR" sz="1600" spc="-50" dirty="0" err="1">
                <a:solidFill>
                  <a:schemeClr val="bg1"/>
                </a:solidFill>
              </a:rPr>
              <a:t>dediè</a:t>
            </a:r>
            <a:r>
              <a:rPr lang="fr-FR" sz="1600" spc="-50" dirty="0">
                <a:solidFill>
                  <a:schemeClr val="bg1"/>
                </a:solidFill>
              </a:rPr>
              <a:t> au trafic des </a:t>
            </a:r>
            <a:r>
              <a:rPr lang="fr-FR" sz="1600" spc="-50" dirty="0" err="1">
                <a:solidFill>
                  <a:schemeClr val="bg1"/>
                </a:solidFill>
              </a:rPr>
              <a:t>sigarettes</a:t>
            </a:r>
            <a:r>
              <a:rPr lang="fr-FR" sz="1600" spc="-50" dirty="0">
                <a:solidFill>
                  <a:schemeClr val="bg1"/>
                </a:solidFill>
              </a:rPr>
              <a:t> et des </a:t>
            </a:r>
            <a:r>
              <a:rPr lang="fr-FR" sz="1600" spc="-50" dirty="0" err="1">
                <a:solidFill>
                  <a:schemeClr val="bg1"/>
                </a:solidFill>
              </a:rPr>
              <a:t>stupèfiants</a:t>
            </a:r>
            <a:r>
              <a:rPr lang="fr-FR" sz="1600" spc="-50" dirty="0">
                <a:solidFill>
                  <a:schemeClr val="bg1"/>
                </a:solidFill>
              </a:rPr>
              <a:t> et qui était </a:t>
            </a:r>
            <a:r>
              <a:rPr lang="fr-FR" sz="1600" spc="-50" dirty="0" err="1">
                <a:solidFill>
                  <a:schemeClr val="bg1"/>
                </a:solidFill>
              </a:rPr>
              <a:t>considerè</a:t>
            </a:r>
            <a:r>
              <a:rPr lang="fr-FR" sz="1600" spc="-50" dirty="0">
                <a:solidFill>
                  <a:schemeClr val="bg1"/>
                </a:solidFill>
              </a:rPr>
              <a:t> comme l’une des mafias </a:t>
            </a:r>
            <a:r>
              <a:rPr lang="fr-FR" sz="1600" spc="-50" dirty="0" err="1">
                <a:solidFill>
                  <a:schemeClr val="bg1"/>
                </a:solidFill>
              </a:rPr>
              <a:t>europeennes</a:t>
            </a:r>
            <a:r>
              <a:rPr lang="fr-FR" sz="1600" spc="-50" dirty="0">
                <a:solidFill>
                  <a:schemeClr val="bg1"/>
                </a:solidFill>
              </a:rPr>
              <a:t> les plus importants.</a:t>
            </a:r>
          </a:p>
          <a:p>
            <a:pPr algn="just"/>
            <a:endParaRPr lang="fr-FR" sz="1600" spc="-50" dirty="0">
              <a:solidFill>
                <a:schemeClr val="bg1"/>
              </a:solidFill>
            </a:endParaRPr>
          </a:p>
          <a:p>
            <a:pPr algn="just"/>
            <a:r>
              <a:rPr lang="fr-FR" sz="1600" spc="-50" dirty="0">
                <a:solidFill>
                  <a:schemeClr val="bg1"/>
                </a:solidFill>
              </a:rPr>
              <a:t>Le premier coup des Marseillaises a eu lieu le 22 février 1975, lorsque le gang était responsable d'un crime qui avait </a:t>
            </a:r>
            <a:r>
              <a:rPr lang="fr-FR" sz="1600" spc="-50" dirty="0" err="1">
                <a:solidFill>
                  <a:schemeClr val="bg1"/>
                </a:solidFill>
              </a:rPr>
              <a:t>perturbè</a:t>
            </a:r>
            <a:r>
              <a:rPr lang="fr-FR" sz="1600" spc="-50" dirty="0">
                <a:solidFill>
                  <a:schemeClr val="bg1"/>
                </a:solidFill>
              </a:rPr>
              <a:t>  l'opinion publique à l'époque: lors d'un vol à l'intérieur d’un bureau de poste à Rome, </a:t>
            </a:r>
            <a:r>
              <a:rPr lang="fr-FR" sz="1600" b="1" spc="-50" dirty="0">
                <a:solidFill>
                  <a:schemeClr val="bg1"/>
                </a:solidFill>
              </a:rPr>
              <a:t>l'agent Giuseppe </a:t>
            </a:r>
            <a:r>
              <a:rPr lang="fr-FR" sz="1600" b="1" spc="-50" dirty="0" err="1">
                <a:solidFill>
                  <a:schemeClr val="bg1"/>
                </a:solidFill>
              </a:rPr>
              <a:t>Marchisella</a:t>
            </a:r>
            <a:r>
              <a:rPr lang="fr-FR" sz="1600" b="1" spc="-50" dirty="0">
                <a:solidFill>
                  <a:schemeClr val="bg1"/>
                </a:solidFill>
              </a:rPr>
              <a:t> a été tué</a:t>
            </a:r>
            <a:r>
              <a:rPr lang="fr-FR" sz="1600" spc="-50" dirty="0">
                <a:solidFill>
                  <a:schemeClr val="bg1"/>
                </a:solidFill>
              </a:rPr>
              <a:t>, et ce qui aurait dû être un coup milliardaire est </a:t>
            </a:r>
            <a:r>
              <a:rPr lang="fr-FR" sz="1600" spc="-50" dirty="0" err="1">
                <a:solidFill>
                  <a:schemeClr val="bg1"/>
                </a:solidFill>
              </a:rPr>
              <a:t>terminè</a:t>
            </a:r>
            <a:r>
              <a:rPr lang="fr-FR" sz="1600" spc="-50" dirty="0">
                <a:solidFill>
                  <a:schemeClr val="bg1"/>
                </a:solidFill>
              </a:rPr>
              <a:t> avec un maigre butin de seulement 400 000 lires et une personne tuée. Quelques jours plus tard, la jeune </a:t>
            </a:r>
            <a:r>
              <a:rPr lang="fr-FR" sz="1600" spc="-50" dirty="0" err="1">
                <a:solidFill>
                  <a:schemeClr val="bg1"/>
                </a:solidFill>
              </a:rPr>
              <a:t>fiancèe</a:t>
            </a:r>
            <a:r>
              <a:rPr lang="fr-FR" sz="1600" spc="-50" dirty="0">
                <a:solidFill>
                  <a:schemeClr val="bg1"/>
                </a:solidFill>
              </a:rPr>
              <a:t> du policier s'est suicidée.</a:t>
            </a:r>
          </a:p>
          <a:p>
            <a:pPr algn="just"/>
            <a:r>
              <a:rPr lang="fr-FR" sz="1600" spc="-50" dirty="0">
                <a:solidFill>
                  <a:schemeClr val="bg1"/>
                </a:solidFill>
              </a:rPr>
              <a:t>Après ce premier </a:t>
            </a:r>
            <a:r>
              <a:rPr lang="fr-FR" sz="1600" spc="-50" dirty="0" err="1">
                <a:solidFill>
                  <a:schemeClr val="bg1"/>
                </a:solidFill>
              </a:rPr>
              <a:t>episode</a:t>
            </a:r>
            <a:r>
              <a:rPr lang="fr-FR" sz="1600" spc="-50" dirty="0">
                <a:solidFill>
                  <a:schemeClr val="bg1"/>
                </a:solidFill>
              </a:rPr>
              <a:t> criminel et violent, beaucoup d’autres coups ont suivi: surtout des enlèvements, avec</a:t>
            </a:r>
          </a:p>
          <a:p>
            <a:pPr algn="just"/>
            <a:r>
              <a:rPr lang="fr-FR" sz="1600" spc="-50" dirty="0">
                <a:solidFill>
                  <a:schemeClr val="bg1"/>
                </a:solidFill>
              </a:rPr>
              <a:t>lesquels le Clan a </a:t>
            </a:r>
            <a:r>
              <a:rPr lang="fr-FR" sz="1600" spc="-50" dirty="0" err="1">
                <a:solidFill>
                  <a:schemeClr val="bg1"/>
                </a:solidFill>
              </a:rPr>
              <a:t>gaignè</a:t>
            </a:r>
            <a:r>
              <a:rPr lang="fr-FR" sz="1600" spc="-50" dirty="0">
                <a:solidFill>
                  <a:schemeClr val="bg1"/>
                </a:solidFill>
              </a:rPr>
              <a:t> beaucoup d’argent.</a:t>
            </a:r>
          </a:p>
          <a:p>
            <a:pPr algn="just"/>
            <a:r>
              <a:rPr lang="fr-FR" sz="1600" spc="-50" dirty="0">
                <a:solidFill>
                  <a:schemeClr val="bg1"/>
                </a:solidFill>
              </a:rPr>
              <a:t>Le Clan des marseillais voulait une belle vie faite de femmes, de cocaïne, de voitures de luxe et d'appartements dans les quartiers les plus riches.</a:t>
            </a:r>
          </a:p>
          <a:p>
            <a:pPr algn="just"/>
            <a:r>
              <a:rPr lang="fr-FR" sz="1600" spc="-50" dirty="0">
                <a:solidFill>
                  <a:schemeClr val="bg1"/>
                </a:solidFill>
              </a:rPr>
              <a:t>L’histoire criminelle du Clan des </a:t>
            </a:r>
            <a:r>
              <a:rPr lang="fr-FR" sz="1600" spc="-50" dirty="0" err="1">
                <a:solidFill>
                  <a:schemeClr val="bg1"/>
                </a:solidFill>
              </a:rPr>
              <a:t>Marsaillais</a:t>
            </a:r>
            <a:r>
              <a:rPr lang="fr-FR" sz="1600" spc="-50" dirty="0">
                <a:solidFill>
                  <a:schemeClr val="bg1"/>
                </a:solidFill>
              </a:rPr>
              <a:t> a était interrompue par une série d'arrestations en 1976: la police décima le clan,  surtout </a:t>
            </a:r>
            <a:r>
              <a:rPr lang="fr-FR" sz="1600" spc="-50" dirty="0" err="1">
                <a:solidFill>
                  <a:schemeClr val="bg1"/>
                </a:solidFill>
              </a:rPr>
              <a:t>grace</a:t>
            </a:r>
            <a:r>
              <a:rPr lang="fr-FR" sz="1600" spc="-50" dirty="0">
                <a:solidFill>
                  <a:schemeClr val="bg1"/>
                </a:solidFill>
              </a:rPr>
              <a:t> à l'enquête menée par le magistrat romain Vittorio </a:t>
            </a:r>
            <a:r>
              <a:rPr lang="fr-FR" sz="1600" spc="-50" dirty="0" err="1">
                <a:solidFill>
                  <a:schemeClr val="bg1"/>
                </a:solidFill>
              </a:rPr>
              <a:t>Occorsio</a:t>
            </a:r>
            <a:r>
              <a:rPr lang="fr-FR" sz="1600" spc="-50" dirty="0">
                <a:solidFill>
                  <a:schemeClr val="bg1"/>
                </a:solidFill>
              </a:rPr>
              <a:t>, qui avait </a:t>
            </a:r>
            <a:r>
              <a:rPr lang="fr-FR" sz="1600" spc="-50" dirty="0" err="1">
                <a:solidFill>
                  <a:schemeClr val="bg1"/>
                </a:solidFill>
              </a:rPr>
              <a:t>trouvè</a:t>
            </a:r>
            <a:r>
              <a:rPr lang="fr-FR" sz="1600" spc="-50" dirty="0">
                <a:solidFill>
                  <a:schemeClr val="bg1"/>
                </a:solidFill>
              </a:rPr>
              <a:t> un </a:t>
            </a:r>
            <a:r>
              <a:rPr lang="fr-FR" sz="1600" b="1" spc="-50" dirty="0">
                <a:solidFill>
                  <a:schemeClr val="bg1"/>
                </a:solidFill>
              </a:rPr>
              <a:t>lien criminel entre la franc-maçonnerie déviante, le </a:t>
            </a:r>
            <a:r>
              <a:rPr lang="fr-FR" sz="1600" b="1" spc="-50" dirty="0" err="1">
                <a:solidFill>
                  <a:schemeClr val="bg1"/>
                </a:solidFill>
              </a:rPr>
              <a:t>néo-fascisme</a:t>
            </a:r>
            <a:r>
              <a:rPr lang="fr-FR" sz="1600" b="1" spc="-50" dirty="0">
                <a:solidFill>
                  <a:schemeClr val="bg1"/>
                </a:solidFill>
              </a:rPr>
              <a:t> romain, les services secrets et le gang marseillais.</a:t>
            </a:r>
            <a:endParaRPr lang="it-IT" sz="1600" b="1" spc="-50" dirty="0">
              <a:solidFill>
                <a:schemeClr val="bg1"/>
              </a:solidFill>
            </a:endParaRPr>
          </a:p>
        </p:txBody>
      </p:sp>
      <p:sp>
        <p:nvSpPr>
          <p:cNvPr id="3" name="CasellaDiTesto 2">
            <a:extLst>
              <a:ext uri="{FF2B5EF4-FFF2-40B4-BE49-F238E27FC236}">
                <a16:creationId xmlns:a16="http://schemas.microsoft.com/office/drawing/2014/main" id="{E4777EE5-EC2A-2E4A-B55F-7195DF7F3E62}"/>
              </a:ext>
            </a:extLst>
          </p:cNvPr>
          <p:cNvSpPr txBox="1"/>
          <p:nvPr/>
        </p:nvSpPr>
        <p:spPr>
          <a:xfrm>
            <a:off x="8109679" y="5666282"/>
            <a:ext cx="184731" cy="307777"/>
          </a:xfrm>
          <a:prstGeom prst="rect">
            <a:avLst/>
          </a:prstGeom>
          <a:noFill/>
        </p:spPr>
        <p:txBody>
          <a:bodyPr wrap="none" rtlCol="0">
            <a:spAutoFit/>
          </a:bodyPr>
          <a:lstStyle/>
          <a:p>
            <a:endParaRPr lang="it-IT" dirty="0"/>
          </a:p>
        </p:txBody>
      </p:sp>
      <p:cxnSp>
        <p:nvCxnSpPr>
          <p:cNvPr id="7" name="Connettore 1 6">
            <a:extLst>
              <a:ext uri="{FF2B5EF4-FFF2-40B4-BE49-F238E27FC236}">
                <a16:creationId xmlns:a16="http://schemas.microsoft.com/office/drawing/2014/main" id="{CFEDB6FF-7A5D-4640-9E01-3357BF8BE762}"/>
              </a:ext>
            </a:extLst>
          </p:cNvPr>
          <p:cNvCxnSpPr/>
          <p:nvPr/>
        </p:nvCxnSpPr>
        <p:spPr>
          <a:xfrm>
            <a:off x="7904141" y="9296400"/>
            <a:ext cx="884419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2961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1000" fill="hold"/>
                                        <p:tgtEl>
                                          <p:spTgt spid="280"/>
                                        </p:tgtEl>
                                        <p:attrNameLst>
                                          <p:attrName>ppt_x</p:attrName>
                                        </p:attrNameLst>
                                      </p:cBhvr>
                                      <p:tavLst>
                                        <p:tav tm="0">
                                          <p:val>
                                            <p:strVal val="#ppt_x"/>
                                          </p:val>
                                        </p:tav>
                                        <p:tav tm="100000">
                                          <p:val>
                                            <p:strVal val="#ppt_x"/>
                                          </p:val>
                                        </p:tav>
                                      </p:tavLst>
                                    </p:anim>
                                    <p:anim calcmode="lin" valueType="num">
                                      <p:cBhvr additive="base">
                                        <p:cTn id="8" dur="1000" fill="hold"/>
                                        <p:tgtEl>
                                          <p:spTgt spid="28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81"/>
                                        </p:tgtEl>
                                        <p:attrNameLst>
                                          <p:attrName>style.visibility</p:attrName>
                                        </p:attrNameLst>
                                      </p:cBhvr>
                                      <p:to>
                                        <p:strVal val="visible"/>
                                      </p:to>
                                    </p:set>
                                    <p:anim calcmode="lin" valueType="num">
                                      <p:cBhvr additive="base">
                                        <p:cTn id="12" dur="1000"/>
                                        <p:tgtEl>
                                          <p:spTgt spid="281"/>
                                        </p:tgtEl>
                                        <p:attrNameLst>
                                          <p:attrName>ppt_y</p:attrName>
                                        </p:attrNameLst>
                                      </p:cBhvr>
                                      <p:tavLst>
                                        <p:tav tm="0">
                                          <p:val>
                                            <p:strVal val="#ppt_y+#ppt_h*1.125000"/>
                                          </p:val>
                                        </p:tav>
                                        <p:tav tm="100000">
                                          <p:val>
                                            <p:strVal val="#ppt_y"/>
                                          </p:val>
                                        </p:tav>
                                      </p:tavLst>
                                    </p:anim>
                                    <p:animEffect transition="in" filter="wipe(up)">
                                      <p:cBhvr>
                                        <p:cTn id="13" dur="1000"/>
                                        <p:tgtEl>
                                          <p:spTgt spid="281"/>
                                        </p:tgtEl>
                                      </p:cBhvr>
                                    </p:animEffect>
                                  </p:childTnLst>
                                </p:cTn>
                              </p:par>
                            </p:childTnLst>
                          </p:cTn>
                        </p:par>
                        <p:par>
                          <p:cTn id="14" fill="hold">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209395" y="2040674"/>
            <a:ext cx="3952340"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6000" b="1" dirty="0">
                <a:solidFill>
                  <a:schemeClr val="lt1"/>
                </a:solidFill>
                <a:latin typeface="+mj-lt"/>
                <a:ea typeface="Avenir"/>
                <a:cs typeface="Avenir"/>
                <a:sym typeface="Avenir"/>
              </a:rPr>
              <a:t>INGLESE</a:t>
            </a:r>
            <a:endParaRPr dirty="0">
              <a:latin typeface="+mj-lt"/>
            </a:endParaRPr>
          </a:p>
        </p:txBody>
      </p:sp>
      <p:cxnSp>
        <p:nvCxnSpPr>
          <p:cNvPr id="274" name="Google Shape;274;p22"/>
          <p:cNvCxnSpPr>
            <a:cxnSpLocks/>
          </p:cNvCxnSpPr>
          <p:nvPr/>
        </p:nvCxnSpPr>
        <p:spPr>
          <a:xfrm>
            <a:off x="0" y="2923426"/>
            <a:ext cx="3596640" cy="0"/>
          </a:xfrm>
          <a:prstGeom prst="straightConnector1">
            <a:avLst/>
          </a:prstGeom>
          <a:noFill/>
          <a:ln w="9525" cap="flat" cmpd="sng">
            <a:solidFill>
              <a:schemeClr val="lt1"/>
            </a:solidFill>
            <a:prstDash val="solid"/>
            <a:round/>
            <a:headEnd type="none" w="sm" len="sm"/>
            <a:tailEnd type="none" w="sm" len="sm"/>
          </a:ln>
        </p:spPr>
      </p:cxnSp>
      <p:pic>
        <p:nvPicPr>
          <p:cNvPr id="275" name="Google Shape;275;p22"/>
          <p:cNvPicPr preferRelativeResize="0"/>
          <p:nvPr/>
        </p:nvPicPr>
        <p:blipFill rotWithShape="1">
          <a:blip r:embed="rId3">
            <a:alphaModFix/>
          </a:blip>
          <a:srcRect/>
          <a:stretch/>
        </p:blipFill>
        <p:spPr>
          <a:xfrm>
            <a:off x="3952340" y="1320800"/>
            <a:ext cx="7814530" cy="4083722"/>
          </a:xfrm>
          <a:prstGeom prst="rect">
            <a:avLst/>
          </a:prstGeom>
          <a:noFill/>
          <a:ln w="9525"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75"/>
                                        </p:tgtEl>
                                        <p:attrNameLst>
                                          <p:attrName>style.visibility</p:attrName>
                                        </p:attrNameLst>
                                      </p:cBhvr>
                                      <p:to>
                                        <p:strVal val="visible"/>
                                      </p:to>
                                    </p:set>
                                    <p:animEffect transition="in" filter="dissolve">
                                      <p:cBhvr>
                                        <p:cTn id="15"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4460126" y="264492"/>
            <a:ext cx="34503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j-lt"/>
                <a:ea typeface="Avenir"/>
                <a:cs typeface="Avenir"/>
                <a:sym typeface="Avenir"/>
              </a:rPr>
              <a:t>ELLIS ISLAND</a:t>
            </a:r>
            <a:endParaRPr dirty="0">
              <a:latin typeface="+mj-lt"/>
            </a:endParaRPr>
          </a:p>
        </p:txBody>
      </p:sp>
      <p:sp>
        <p:nvSpPr>
          <p:cNvPr id="281" name="Google Shape;281;p23"/>
          <p:cNvSpPr txBox="1"/>
          <p:nvPr/>
        </p:nvSpPr>
        <p:spPr>
          <a:xfrm>
            <a:off x="2009775" y="921711"/>
            <a:ext cx="732105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E7818E"/>
                </a:solidFill>
                <a:latin typeface="+mj-lt"/>
                <a:ea typeface="Avenir"/>
                <a:cs typeface="Avenir"/>
                <a:sym typeface="Avenir"/>
              </a:rPr>
              <a:t>THE ITALIAN IMMIGRATION DOOR, IN THE USA</a:t>
            </a:r>
            <a:endParaRPr dirty="0">
              <a:solidFill>
                <a:srgbClr val="E7818E"/>
              </a:solidFill>
              <a:latin typeface="+mj-lt"/>
            </a:endParaRPr>
          </a:p>
        </p:txBody>
      </p:sp>
      <p:sp>
        <p:nvSpPr>
          <p:cNvPr id="282" name="Google Shape;282;p23"/>
          <p:cNvSpPr txBox="1"/>
          <p:nvPr/>
        </p:nvSpPr>
        <p:spPr>
          <a:xfrm>
            <a:off x="273099" y="1500444"/>
            <a:ext cx="8653187" cy="5016718"/>
          </a:xfrm>
          <a:prstGeom prst="rect">
            <a:avLst/>
          </a:prstGeom>
          <a:noFill/>
          <a:ln>
            <a:noFill/>
          </a:ln>
        </p:spPr>
        <p:txBody>
          <a:bodyPr spcFirstLastPara="1" wrap="square" lIns="91425" tIns="45700" rIns="91425" bIns="45700" anchor="t" anchorCtr="0">
            <a:spAutoFit/>
          </a:bodyPr>
          <a:lstStyle/>
          <a:p>
            <a:pPr algn="just"/>
            <a:r>
              <a:rPr lang="it-IT" sz="1600" dirty="0" err="1">
                <a:solidFill>
                  <a:schemeClr val="bg1"/>
                </a:solidFill>
              </a:rPr>
              <a:t>Ellis</a:t>
            </a:r>
            <a:r>
              <a:rPr lang="it-IT" sz="1600" dirty="0">
                <a:solidFill>
                  <a:schemeClr val="bg1"/>
                </a:solidFill>
              </a:rPr>
              <a:t> Island </a:t>
            </a:r>
            <a:r>
              <a:rPr lang="it-IT" sz="1600" dirty="0" err="1">
                <a:solidFill>
                  <a:schemeClr val="bg1"/>
                </a:solidFill>
              </a:rPr>
              <a:t>may</a:t>
            </a:r>
            <a:r>
              <a:rPr lang="it-IT" sz="1600" dirty="0">
                <a:solidFill>
                  <a:schemeClr val="bg1"/>
                </a:solidFill>
              </a:rPr>
              <a:t> </a:t>
            </a:r>
            <a:r>
              <a:rPr lang="it-IT" sz="1600" dirty="0" err="1">
                <a:solidFill>
                  <a:schemeClr val="bg1"/>
                </a:solidFill>
              </a:rPr>
              <a:t>not</a:t>
            </a:r>
            <a:r>
              <a:rPr lang="it-IT" sz="1600" dirty="0">
                <a:solidFill>
                  <a:schemeClr val="bg1"/>
                </a:solidFill>
              </a:rPr>
              <a:t> </a:t>
            </a:r>
            <a:r>
              <a:rPr lang="it-IT" sz="1600" dirty="0" err="1">
                <a:solidFill>
                  <a:schemeClr val="bg1"/>
                </a:solidFill>
              </a:rPr>
              <a:t>appear</a:t>
            </a:r>
            <a:r>
              <a:rPr lang="it-IT" sz="1600" dirty="0">
                <a:solidFill>
                  <a:schemeClr val="bg1"/>
                </a:solidFill>
              </a:rPr>
              <a:t> large on a </a:t>
            </a:r>
            <a:r>
              <a:rPr lang="it-IT" sz="1600" dirty="0" err="1">
                <a:solidFill>
                  <a:schemeClr val="bg1"/>
                </a:solidFill>
              </a:rPr>
              <a:t>map</a:t>
            </a:r>
            <a:r>
              <a:rPr lang="it-IT" sz="1600" dirty="0">
                <a:solidFill>
                  <a:schemeClr val="bg1"/>
                </a:solidFill>
              </a:rPr>
              <a:t>, </a:t>
            </a:r>
            <a:r>
              <a:rPr lang="it-IT" sz="1600" dirty="0" err="1">
                <a:solidFill>
                  <a:schemeClr val="bg1"/>
                </a:solidFill>
              </a:rPr>
              <a:t>but</a:t>
            </a:r>
            <a:r>
              <a:rPr lang="it-IT" sz="1600" dirty="0">
                <a:solidFill>
                  <a:schemeClr val="bg1"/>
                </a:solidFill>
              </a:rPr>
              <a:t> </a:t>
            </a:r>
            <a:r>
              <a:rPr lang="it-IT" sz="1600" dirty="0" err="1">
                <a:solidFill>
                  <a:schemeClr val="bg1"/>
                </a:solidFill>
              </a:rPr>
              <a:t>it</a:t>
            </a:r>
            <a:r>
              <a:rPr lang="it-IT" sz="1600" dirty="0">
                <a:solidFill>
                  <a:schemeClr val="bg1"/>
                </a:solidFill>
              </a:rPr>
              <a:t> </a:t>
            </a:r>
            <a:r>
              <a:rPr lang="it-IT" sz="1600" dirty="0" err="1">
                <a:solidFill>
                  <a:schemeClr val="bg1"/>
                </a:solidFill>
              </a:rPr>
              <a:t>is</a:t>
            </a:r>
            <a:r>
              <a:rPr lang="it-IT" sz="1600" dirty="0">
                <a:solidFill>
                  <a:schemeClr val="bg1"/>
                </a:solidFill>
              </a:rPr>
              <a:t> a </a:t>
            </a:r>
            <a:r>
              <a:rPr lang="it-IT" sz="1600" dirty="0" err="1">
                <a:solidFill>
                  <a:schemeClr val="bg1"/>
                </a:solidFill>
              </a:rPr>
              <a:t>very</a:t>
            </a:r>
            <a:r>
              <a:rPr lang="it-IT" sz="1600" dirty="0">
                <a:solidFill>
                  <a:schemeClr val="bg1"/>
                </a:solidFill>
              </a:rPr>
              <a:t> </a:t>
            </a:r>
            <a:r>
              <a:rPr lang="it-IT" sz="1600" dirty="0" err="1">
                <a:solidFill>
                  <a:schemeClr val="bg1"/>
                </a:solidFill>
              </a:rPr>
              <a:t>important</a:t>
            </a:r>
            <a:r>
              <a:rPr lang="it-IT" sz="1600" dirty="0">
                <a:solidFill>
                  <a:schemeClr val="bg1"/>
                </a:solidFill>
              </a:rPr>
              <a:t> </a:t>
            </a:r>
            <a:r>
              <a:rPr lang="it-IT" sz="1600" dirty="0" err="1">
                <a:solidFill>
                  <a:schemeClr val="bg1"/>
                </a:solidFill>
              </a:rPr>
              <a:t>destination</a:t>
            </a:r>
            <a:r>
              <a:rPr lang="it-IT" sz="1600" dirty="0">
                <a:solidFill>
                  <a:schemeClr val="bg1"/>
                </a:solidFill>
              </a:rPr>
              <a:t> in the </a:t>
            </a:r>
            <a:r>
              <a:rPr lang="it-IT" sz="1600" dirty="0" err="1">
                <a:solidFill>
                  <a:schemeClr val="bg1"/>
                </a:solidFill>
              </a:rPr>
              <a:t>United</a:t>
            </a:r>
            <a:r>
              <a:rPr lang="it-IT" sz="1600" dirty="0">
                <a:solidFill>
                  <a:schemeClr val="bg1"/>
                </a:solidFill>
              </a:rPr>
              <a:t> </a:t>
            </a:r>
            <a:r>
              <a:rPr lang="it-IT" sz="1600" dirty="0" err="1">
                <a:solidFill>
                  <a:schemeClr val="bg1"/>
                </a:solidFill>
              </a:rPr>
              <a:t>States</a:t>
            </a:r>
            <a:r>
              <a:rPr lang="it-IT" sz="1600" dirty="0">
                <a:solidFill>
                  <a:schemeClr val="bg1"/>
                </a:solidFill>
              </a:rPr>
              <a:t> </a:t>
            </a:r>
            <a:r>
              <a:rPr lang="it-IT" sz="1600" dirty="0" err="1">
                <a:solidFill>
                  <a:schemeClr val="bg1"/>
                </a:solidFill>
              </a:rPr>
              <a:t>history</a:t>
            </a:r>
            <a:r>
              <a:rPr lang="it-IT" sz="1600" dirty="0">
                <a:solidFill>
                  <a:schemeClr val="bg1"/>
                </a:solidFill>
              </a:rPr>
              <a:t>. </a:t>
            </a:r>
            <a:r>
              <a:rPr lang="it-IT" sz="1600" dirty="0" err="1">
                <a:solidFill>
                  <a:schemeClr val="bg1"/>
                </a:solidFill>
              </a:rPr>
              <a:t>It</a:t>
            </a:r>
            <a:r>
              <a:rPr lang="it-IT" sz="1600" dirty="0">
                <a:solidFill>
                  <a:schemeClr val="bg1"/>
                </a:solidFill>
              </a:rPr>
              <a:t> </a:t>
            </a:r>
            <a:r>
              <a:rPr lang="it-IT" sz="1600" dirty="0" err="1">
                <a:solidFill>
                  <a:schemeClr val="bg1"/>
                </a:solidFill>
              </a:rPr>
              <a:t>is</a:t>
            </a:r>
            <a:r>
              <a:rPr lang="it-IT" sz="1600" dirty="0">
                <a:solidFill>
                  <a:schemeClr val="bg1"/>
                </a:solidFill>
              </a:rPr>
              <a:t> a small </a:t>
            </a:r>
            <a:r>
              <a:rPr lang="it-IT" sz="1600" dirty="0" err="1">
                <a:solidFill>
                  <a:schemeClr val="bg1"/>
                </a:solidFill>
              </a:rPr>
              <a:t>island</a:t>
            </a:r>
            <a:r>
              <a:rPr lang="it-IT" sz="1600" dirty="0">
                <a:solidFill>
                  <a:schemeClr val="bg1"/>
                </a:solidFill>
              </a:rPr>
              <a:t> </a:t>
            </a:r>
            <a:r>
              <a:rPr lang="it-IT" sz="1600" dirty="0" err="1">
                <a:solidFill>
                  <a:schemeClr val="bg1"/>
                </a:solidFill>
              </a:rPr>
              <a:t>near</a:t>
            </a:r>
            <a:r>
              <a:rPr lang="it-IT" sz="1600" dirty="0">
                <a:solidFill>
                  <a:schemeClr val="bg1"/>
                </a:solidFill>
              </a:rPr>
              <a:t> New York, </a:t>
            </a:r>
            <a:r>
              <a:rPr lang="it-IT" sz="1600" dirty="0" err="1">
                <a:solidFill>
                  <a:schemeClr val="bg1"/>
                </a:solidFill>
              </a:rPr>
              <a:t>where</a:t>
            </a:r>
            <a:r>
              <a:rPr lang="it-IT" sz="1600" dirty="0">
                <a:solidFill>
                  <a:schemeClr val="bg1"/>
                </a:solidFill>
              </a:rPr>
              <a:t> the US </a:t>
            </a:r>
            <a:r>
              <a:rPr lang="it-IT" sz="1600" dirty="0" err="1">
                <a:solidFill>
                  <a:schemeClr val="bg1"/>
                </a:solidFill>
              </a:rPr>
              <a:t>immigration</a:t>
            </a:r>
            <a:r>
              <a:rPr lang="it-IT" sz="1600" dirty="0">
                <a:solidFill>
                  <a:schemeClr val="bg1"/>
                </a:solidFill>
              </a:rPr>
              <a:t> center </a:t>
            </a:r>
            <a:r>
              <a:rPr lang="it-IT" sz="1600" dirty="0" err="1">
                <a:solidFill>
                  <a:schemeClr val="bg1"/>
                </a:solidFill>
              </a:rPr>
              <a:t>was</a:t>
            </a:r>
            <a:r>
              <a:rPr lang="it-IT" sz="1600" dirty="0">
                <a:solidFill>
                  <a:schemeClr val="bg1"/>
                </a:solidFill>
              </a:rPr>
              <a:t> </a:t>
            </a:r>
            <a:r>
              <a:rPr lang="it-IT" sz="1600" dirty="0" err="1">
                <a:solidFill>
                  <a:schemeClr val="bg1"/>
                </a:solidFill>
              </a:rPr>
              <a:t>based</a:t>
            </a:r>
            <a:r>
              <a:rPr lang="it-IT" sz="1600" dirty="0">
                <a:solidFill>
                  <a:schemeClr val="bg1"/>
                </a:solidFill>
              </a:rPr>
              <a:t>. </a:t>
            </a:r>
            <a:r>
              <a:rPr lang="it-IT" sz="1600" dirty="0" err="1">
                <a:solidFill>
                  <a:schemeClr val="bg1"/>
                </a:solidFill>
              </a:rPr>
              <a:t>After</a:t>
            </a:r>
            <a:r>
              <a:rPr lang="it-IT" sz="1600" dirty="0">
                <a:solidFill>
                  <a:schemeClr val="bg1"/>
                </a:solidFill>
              </a:rPr>
              <a:t> </a:t>
            </a:r>
            <a:r>
              <a:rPr lang="it-IT" sz="1600" dirty="0" err="1">
                <a:solidFill>
                  <a:schemeClr val="bg1"/>
                </a:solidFill>
              </a:rPr>
              <a:t>welcoming</a:t>
            </a:r>
            <a:r>
              <a:rPr lang="it-IT" sz="1600" dirty="0">
                <a:solidFill>
                  <a:schemeClr val="bg1"/>
                </a:solidFill>
              </a:rPr>
              <a:t> more </a:t>
            </a:r>
            <a:r>
              <a:rPr lang="it-IT" sz="1600" dirty="0" err="1">
                <a:solidFill>
                  <a:schemeClr val="bg1"/>
                </a:solidFill>
              </a:rPr>
              <a:t>than</a:t>
            </a:r>
            <a:r>
              <a:rPr lang="it-IT" sz="1600" dirty="0">
                <a:solidFill>
                  <a:schemeClr val="bg1"/>
                </a:solidFill>
              </a:rPr>
              <a:t> 12 </a:t>
            </a:r>
            <a:r>
              <a:rPr lang="it-IT" sz="1600" dirty="0" err="1">
                <a:solidFill>
                  <a:schemeClr val="bg1"/>
                </a:solidFill>
              </a:rPr>
              <a:t>million</a:t>
            </a:r>
            <a:r>
              <a:rPr lang="it-IT" sz="1600" dirty="0">
                <a:solidFill>
                  <a:schemeClr val="bg1"/>
                </a:solidFill>
              </a:rPr>
              <a:t> </a:t>
            </a:r>
            <a:r>
              <a:rPr lang="it-IT" sz="1600" dirty="0" err="1">
                <a:solidFill>
                  <a:schemeClr val="bg1"/>
                </a:solidFill>
              </a:rPr>
              <a:t>immigrants</a:t>
            </a:r>
            <a:r>
              <a:rPr lang="it-IT" sz="1600" dirty="0">
                <a:solidFill>
                  <a:schemeClr val="bg1"/>
                </a:solidFill>
              </a:rPr>
              <a:t>, </a:t>
            </a:r>
            <a:r>
              <a:rPr lang="it-IT" sz="1600" dirty="0" err="1">
                <a:solidFill>
                  <a:schemeClr val="bg1"/>
                </a:solidFill>
              </a:rPr>
              <a:t>Ellis</a:t>
            </a:r>
            <a:r>
              <a:rPr lang="it-IT" sz="1600" dirty="0">
                <a:solidFill>
                  <a:schemeClr val="bg1"/>
                </a:solidFill>
              </a:rPr>
              <a:t> Island </a:t>
            </a:r>
            <a:r>
              <a:rPr lang="it-IT" sz="1600" dirty="0" err="1">
                <a:solidFill>
                  <a:schemeClr val="bg1"/>
                </a:solidFill>
              </a:rPr>
              <a:t>is</a:t>
            </a:r>
            <a:r>
              <a:rPr lang="it-IT" sz="1600" dirty="0">
                <a:solidFill>
                  <a:schemeClr val="bg1"/>
                </a:solidFill>
              </a:rPr>
              <a:t> </a:t>
            </a:r>
            <a:r>
              <a:rPr lang="it-IT" sz="1600" dirty="0" err="1">
                <a:solidFill>
                  <a:schemeClr val="bg1"/>
                </a:solidFill>
              </a:rPr>
              <a:t>now</a:t>
            </a:r>
            <a:r>
              <a:rPr lang="it-IT" sz="1600" dirty="0">
                <a:solidFill>
                  <a:schemeClr val="bg1"/>
                </a:solidFill>
              </a:rPr>
              <a:t> a </a:t>
            </a:r>
            <a:r>
              <a:rPr lang="it-IT" sz="1600" dirty="0" err="1">
                <a:solidFill>
                  <a:schemeClr val="bg1"/>
                </a:solidFill>
              </a:rPr>
              <a:t>poetic</a:t>
            </a:r>
            <a:r>
              <a:rPr lang="it-IT" sz="1600" dirty="0">
                <a:solidFill>
                  <a:schemeClr val="bg1"/>
                </a:solidFill>
              </a:rPr>
              <a:t> </a:t>
            </a:r>
            <a:r>
              <a:rPr lang="it-IT" sz="1600" dirty="0" err="1">
                <a:solidFill>
                  <a:schemeClr val="bg1"/>
                </a:solidFill>
              </a:rPr>
              <a:t>symbol</a:t>
            </a:r>
            <a:r>
              <a:rPr lang="it-IT" sz="1600" dirty="0">
                <a:solidFill>
                  <a:schemeClr val="bg1"/>
                </a:solidFill>
              </a:rPr>
              <a:t> of the American </a:t>
            </a:r>
            <a:r>
              <a:rPr lang="it-IT" sz="1600" dirty="0" err="1">
                <a:solidFill>
                  <a:schemeClr val="bg1"/>
                </a:solidFill>
              </a:rPr>
              <a:t>Dream</a:t>
            </a:r>
            <a:r>
              <a:rPr lang="it-IT" sz="1600" dirty="0">
                <a:solidFill>
                  <a:schemeClr val="bg1"/>
                </a:solidFill>
              </a:rPr>
              <a:t>.</a:t>
            </a:r>
          </a:p>
          <a:p>
            <a:pPr algn="just"/>
            <a:r>
              <a:rPr lang="it-IT" sz="1600" dirty="0" err="1">
                <a:solidFill>
                  <a:schemeClr val="bg1"/>
                </a:solidFill>
              </a:rPr>
              <a:t>Many</a:t>
            </a:r>
            <a:r>
              <a:rPr lang="it-IT" sz="1600" dirty="0">
                <a:solidFill>
                  <a:schemeClr val="bg1"/>
                </a:solidFill>
              </a:rPr>
              <a:t> </a:t>
            </a:r>
            <a:r>
              <a:rPr lang="it-IT" sz="1600" dirty="0" err="1">
                <a:solidFill>
                  <a:schemeClr val="bg1"/>
                </a:solidFill>
              </a:rPr>
              <a:t>Italian</a:t>
            </a:r>
            <a:r>
              <a:rPr lang="it-IT" sz="1600" dirty="0">
                <a:solidFill>
                  <a:schemeClr val="bg1"/>
                </a:solidFill>
              </a:rPr>
              <a:t> </a:t>
            </a:r>
            <a:r>
              <a:rPr lang="it-IT" sz="1600" dirty="0" err="1">
                <a:solidFill>
                  <a:schemeClr val="bg1"/>
                </a:solidFill>
              </a:rPr>
              <a:t>immigrants</a:t>
            </a:r>
            <a:r>
              <a:rPr lang="it-IT" sz="1600" dirty="0">
                <a:solidFill>
                  <a:schemeClr val="bg1"/>
                </a:solidFill>
              </a:rPr>
              <a:t> </a:t>
            </a:r>
            <a:r>
              <a:rPr lang="it-IT" sz="1600" dirty="0" err="1">
                <a:solidFill>
                  <a:schemeClr val="bg1"/>
                </a:solidFill>
              </a:rPr>
              <a:t>into</a:t>
            </a:r>
            <a:r>
              <a:rPr lang="it-IT" sz="1600" dirty="0">
                <a:solidFill>
                  <a:schemeClr val="bg1"/>
                </a:solidFill>
              </a:rPr>
              <a:t> the USA </a:t>
            </a:r>
            <a:r>
              <a:rPr lang="it-IT" sz="1600" dirty="0" err="1">
                <a:solidFill>
                  <a:schemeClr val="bg1"/>
                </a:solidFill>
              </a:rPr>
              <a:t>arrived</a:t>
            </a:r>
            <a:r>
              <a:rPr lang="it-IT" sz="1600" dirty="0">
                <a:solidFill>
                  <a:schemeClr val="bg1"/>
                </a:solidFill>
              </a:rPr>
              <a:t> in </a:t>
            </a:r>
            <a:r>
              <a:rPr lang="it-IT" sz="1600" dirty="0" err="1">
                <a:solidFill>
                  <a:schemeClr val="bg1"/>
                </a:solidFill>
              </a:rPr>
              <a:t>this</a:t>
            </a:r>
            <a:r>
              <a:rPr lang="it-IT" sz="1600" dirty="0">
                <a:solidFill>
                  <a:schemeClr val="bg1"/>
                </a:solidFill>
              </a:rPr>
              <a:t> </a:t>
            </a:r>
            <a:r>
              <a:rPr lang="it-IT" sz="1600" dirty="0" err="1">
                <a:solidFill>
                  <a:schemeClr val="bg1"/>
                </a:solidFill>
              </a:rPr>
              <a:t>place</a:t>
            </a:r>
            <a:r>
              <a:rPr lang="it-IT" sz="1600" dirty="0">
                <a:solidFill>
                  <a:schemeClr val="bg1"/>
                </a:solidFill>
              </a:rPr>
              <a:t> </a:t>
            </a:r>
            <a:r>
              <a:rPr lang="it-IT" sz="1600" dirty="0" err="1">
                <a:solidFill>
                  <a:schemeClr val="bg1"/>
                </a:solidFill>
              </a:rPr>
              <a:t>that</a:t>
            </a:r>
            <a:r>
              <a:rPr lang="it-IT" sz="1600" dirty="0">
                <a:solidFill>
                  <a:schemeClr val="bg1"/>
                </a:solidFill>
              </a:rPr>
              <a:t> </a:t>
            </a:r>
            <a:r>
              <a:rPr lang="it-IT" sz="1600" dirty="0" err="1">
                <a:solidFill>
                  <a:schemeClr val="bg1"/>
                </a:solidFill>
              </a:rPr>
              <a:t>has</a:t>
            </a:r>
            <a:r>
              <a:rPr lang="it-IT" sz="1600" dirty="0">
                <a:solidFill>
                  <a:schemeClr val="bg1"/>
                </a:solidFill>
              </a:rPr>
              <a:t> </a:t>
            </a:r>
            <a:r>
              <a:rPr lang="it-IT" sz="1600" dirty="0" err="1">
                <a:solidFill>
                  <a:schemeClr val="bg1"/>
                </a:solidFill>
              </a:rPr>
              <a:t>now</a:t>
            </a:r>
            <a:r>
              <a:rPr lang="it-IT" sz="1600" dirty="0">
                <a:solidFill>
                  <a:schemeClr val="bg1"/>
                </a:solidFill>
              </a:rPr>
              <a:t> </a:t>
            </a:r>
            <a:r>
              <a:rPr lang="it-IT" sz="1600" dirty="0" err="1">
                <a:solidFill>
                  <a:schemeClr val="bg1"/>
                </a:solidFill>
              </a:rPr>
              <a:t>become</a:t>
            </a:r>
            <a:r>
              <a:rPr lang="it-IT" sz="1600" dirty="0">
                <a:solidFill>
                  <a:schemeClr val="bg1"/>
                </a:solidFill>
              </a:rPr>
              <a:t> a </a:t>
            </a:r>
            <a:r>
              <a:rPr lang="it-IT" sz="1600" dirty="0" err="1">
                <a:solidFill>
                  <a:schemeClr val="bg1"/>
                </a:solidFill>
              </a:rPr>
              <a:t>legend</a:t>
            </a:r>
            <a:r>
              <a:rPr lang="it-IT" sz="1600" dirty="0">
                <a:solidFill>
                  <a:schemeClr val="bg1"/>
                </a:solidFill>
              </a:rPr>
              <a:t> - </a:t>
            </a:r>
            <a:r>
              <a:rPr lang="it-IT" sz="1600" dirty="0" err="1">
                <a:solidFill>
                  <a:schemeClr val="bg1"/>
                </a:solidFill>
              </a:rPr>
              <a:t>Ellis</a:t>
            </a:r>
            <a:r>
              <a:rPr lang="it-IT" sz="1600" dirty="0">
                <a:solidFill>
                  <a:schemeClr val="bg1"/>
                </a:solidFill>
              </a:rPr>
              <a:t> Island. In the 1880s, </a:t>
            </a:r>
            <a:r>
              <a:rPr lang="it-IT" sz="1600" dirty="0" err="1">
                <a:solidFill>
                  <a:schemeClr val="bg1"/>
                </a:solidFill>
              </a:rPr>
              <a:t>they</a:t>
            </a:r>
            <a:r>
              <a:rPr lang="it-IT" sz="1600" dirty="0">
                <a:solidFill>
                  <a:schemeClr val="bg1"/>
                </a:solidFill>
              </a:rPr>
              <a:t> </a:t>
            </a:r>
            <a:r>
              <a:rPr lang="it-IT" sz="1600" dirty="0" err="1">
                <a:solidFill>
                  <a:schemeClr val="bg1"/>
                </a:solidFill>
              </a:rPr>
              <a:t>numbered</a:t>
            </a:r>
            <a:r>
              <a:rPr lang="it-IT" sz="1600" dirty="0">
                <a:solidFill>
                  <a:schemeClr val="bg1"/>
                </a:solidFill>
              </a:rPr>
              <a:t> 300,000; in the 1890s, 600,000; in the decade </a:t>
            </a:r>
            <a:r>
              <a:rPr lang="it-IT" sz="1600" dirty="0" err="1">
                <a:solidFill>
                  <a:schemeClr val="bg1"/>
                </a:solidFill>
              </a:rPr>
              <a:t>after</a:t>
            </a:r>
            <a:r>
              <a:rPr lang="it-IT" sz="1600" dirty="0">
                <a:solidFill>
                  <a:schemeClr val="bg1"/>
                </a:solidFill>
              </a:rPr>
              <a:t> </a:t>
            </a:r>
            <a:r>
              <a:rPr lang="it-IT" sz="1600" dirty="0" err="1">
                <a:solidFill>
                  <a:schemeClr val="bg1"/>
                </a:solidFill>
              </a:rPr>
              <a:t>that</a:t>
            </a:r>
            <a:r>
              <a:rPr lang="it-IT" sz="1600" dirty="0">
                <a:solidFill>
                  <a:schemeClr val="bg1"/>
                </a:solidFill>
              </a:rPr>
              <a:t>, more </a:t>
            </a:r>
            <a:r>
              <a:rPr lang="it-IT" sz="1600" dirty="0" err="1">
                <a:solidFill>
                  <a:schemeClr val="bg1"/>
                </a:solidFill>
              </a:rPr>
              <a:t>than</a:t>
            </a:r>
            <a:r>
              <a:rPr lang="it-IT" sz="1600" dirty="0">
                <a:solidFill>
                  <a:schemeClr val="bg1"/>
                </a:solidFill>
              </a:rPr>
              <a:t> </a:t>
            </a:r>
            <a:r>
              <a:rPr lang="it-IT" sz="1600" dirty="0" err="1">
                <a:solidFill>
                  <a:schemeClr val="bg1"/>
                </a:solidFill>
              </a:rPr>
              <a:t>two</a:t>
            </a:r>
            <a:r>
              <a:rPr lang="it-IT" sz="1600" dirty="0">
                <a:solidFill>
                  <a:schemeClr val="bg1"/>
                </a:solidFill>
              </a:rPr>
              <a:t> </a:t>
            </a:r>
            <a:r>
              <a:rPr lang="it-IT" sz="1600" dirty="0" err="1">
                <a:solidFill>
                  <a:schemeClr val="bg1"/>
                </a:solidFill>
              </a:rPr>
              <a:t>million</a:t>
            </a:r>
            <a:r>
              <a:rPr lang="it-IT" sz="1600" dirty="0">
                <a:solidFill>
                  <a:schemeClr val="bg1"/>
                </a:solidFill>
              </a:rPr>
              <a:t>! By 1920, more </a:t>
            </a:r>
            <a:r>
              <a:rPr lang="it-IT" sz="1600" dirty="0" err="1">
                <a:solidFill>
                  <a:schemeClr val="bg1"/>
                </a:solidFill>
              </a:rPr>
              <a:t>than</a:t>
            </a:r>
            <a:r>
              <a:rPr lang="it-IT" sz="1600" dirty="0">
                <a:solidFill>
                  <a:schemeClr val="bg1"/>
                </a:solidFill>
              </a:rPr>
              <a:t> 4 </a:t>
            </a:r>
            <a:r>
              <a:rPr lang="it-IT" sz="1600" dirty="0" err="1">
                <a:solidFill>
                  <a:schemeClr val="bg1"/>
                </a:solidFill>
              </a:rPr>
              <a:t>million</a:t>
            </a:r>
            <a:r>
              <a:rPr lang="it-IT" sz="1600" dirty="0">
                <a:solidFill>
                  <a:schemeClr val="bg1"/>
                </a:solidFill>
              </a:rPr>
              <a:t> </a:t>
            </a:r>
            <a:r>
              <a:rPr lang="it-IT" sz="1600" dirty="0" err="1">
                <a:solidFill>
                  <a:schemeClr val="bg1"/>
                </a:solidFill>
              </a:rPr>
              <a:t>Italians</a:t>
            </a:r>
            <a:r>
              <a:rPr lang="it-IT" sz="1600" dirty="0">
                <a:solidFill>
                  <a:schemeClr val="bg1"/>
                </a:solidFill>
              </a:rPr>
              <a:t> </a:t>
            </a:r>
            <a:r>
              <a:rPr lang="it-IT" sz="1600" dirty="0" err="1">
                <a:solidFill>
                  <a:schemeClr val="bg1"/>
                </a:solidFill>
              </a:rPr>
              <a:t>had</a:t>
            </a:r>
            <a:r>
              <a:rPr lang="it-IT" sz="1600" dirty="0">
                <a:solidFill>
                  <a:schemeClr val="bg1"/>
                </a:solidFill>
              </a:rPr>
              <a:t> come to the </a:t>
            </a:r>
            <a:r>
              <a:rPr lang="it-IT" sz="1600" dirty="0" err="1">
                <a:solidFill>
                  <a:schemeClr val="bg1"/>
                </a:solidFill>
              </a:rPr>
              <a:t>United</a:t>
            </a:r>
            <a:r>
              <a:rPr lang="it-IT" sz="1600" dirty="0">
                <a:solidFill>
                  <a:schemeClr val="bg1"/>
                </a:solidFill>
              </a:rPr>
              <a:t> </a:t>
            </a:r>
            <a:r>
              <a:rPr lang="it-IT" sz="1600" dirty="0" err="1">
                <a:solidFill>
                  <a:schemeClr val="bg1"/>
                </a:solidFill>
              </a:rPr>
              <a:t>States</a:t>
            </a:r>
            <a:r>
              <a:rPr lang="it-IT" sz="1600" dirty="0">
                <a:solidFill>
                  <a:schemeClr val="bg1"/>
                </a:solidFill>
              </a:rPr>
              <a:t> </a:t>
            </a:r>
            <a:r>
              <a:rPr lang="it-IT" sz="1600" dirty="0" err="1">
                <a:solidFill>
                  <a:schemeClr val="bg1"/>
                </a:solidFill>
              </a:rPr>
              <a:t>through</a:t>
            </a:r>
            <a:r>
              <a:rPr lang="it-IT" sz="1600" dirty="0">
                <a:solidFill>
                  <a:schemeClr val="bg1"/>
                </a:solidFill>
              </a:rPr>
              <a:t> </a:t>
            </a:r>
            <a:r>
              <a:rPr lang="it-IT" sz="1600" dirty="0" err="1">
                <a:solidFill>
                  <a:schemeClr val="bg1"/>
                </a:solidFill>
              </a:rPr>
              <a:t>Ellis</a:t>
            </a:r>
            <a:r>
              <a:rPr lang="it-IT" sz="1600" dirty="0">
                <a:solidFill>
                  <a:schemeClr val="bg1"/>
                </a:solidFill>
              </a:rPr>
              <a:t> Island. </a:t>
            </a:r>
            <a:r>
              <a:rPr lang="it-IT" sz="1600" dirty="0" err="1">
                <a:solidFill>
                  <a:schemeClr val="bg1"/>
                </a:solidFill>
              </a:rPr>
              <a:t>They</a:t>
            </a:r>
            <a:r>
              <a:rPr lang="it-IT" sz="1600" dirty="0">
                <a:solidFill>
                  <a:schemeClr val="bg1"/>
                </a:solidFill>
              </a:rPr>
              <a:t> </a:t>
            </a:r>
            <a:r>
              <a:rPr lang="it-IT" sz="1600" dirty="0" err="1">
                <a:solidFill>
                  <a:schemeClr val="bg1"/>
                </a:solidFill>
              </a:rPr>
              <a:t>represented</a:t>
            </a:r>
            <a:r>
              <a:rPr lang="it-IT" sz="1600" dirty="0">
                <a:solidFill>
                  <a:schemeClr val="bg1"/>
                </a:solidFill>
              </a:rPr>
              <a:t> more </a:t>
            </a:r>
            <a:r>
              <a:rPr lang="it-IT" sz="1600" dirty="0" err="1">
                <a:solidFill>
                  <a:schemeClr val="bg1"/>
                </a:solidFill>
              </a:rPr>
              <a:t>than</a:t>
            </a:r>
            <a:r>
              <a:rPr lang="it-IT" sz="1600" dirty="0">
                <a:solidFill>
                  <a:schemeClr val="bg1"/>
                </a:solidFill>
              </a:rPr>
              <a:t> 10 </a:t>
            </a:r>
            <a:r>
              <a:rPr lang="it-IT" sz="1600" dirty="0" err="1">
                <a:solidFill>
                  <a:schemeClr val="bg1"/>
                </a:solidFill>
              </a:rPr>
              <a:t>percent</a:t>
            </a:r>
            <a:r>
              <a:rPr lang="it-IT" sz="1600" dirty="0">
                <a:solidFill>
                  <a:schemeClr val="bg1"/>
                </a:solidFill>
              </a:rPr>
              <a:t> of the </a:t>
            </a:r>
            <a:r>
              <a:rPr lang="it-IT" sz="1600" dirty="0" err="1">
                <a:solidFill>
                  <a:schemeClr val="bg1"/>
                </a:solidFill>
              </a:rPr>
              <a:t>nation's</a:t>
            </a:r>
            <a:r>
              <a:rPr lang="it-IT" sz="1600" dirty="0">
                <a:solidFill>
                  <a:schemeClr val="bg1"/>
                </a:solidFill>
              </a:rPr>
              <a:t> </a:t>
            </a:r>
            <a:r>
              <a:rPr lang="it-IT" sz="1600" dirty="0" err="1">
                <a:solidFill>
                  <a:schemeClr val="bg1"/>
                </a:solidFill>
              </a:rPr>
              <a:t>foreign</a:t>
            </a:r>
            <a:r>
              <a:rPr lang="it-IT" sz="1600" dirty="0">
                <a:solidFill>
                  <a:schemeClr val="bg1"/>
                </a:solidFill>
              </a:rPr>
              <a:t> -</a:t>
            </a:r>
            <a:r>
              <a:rPr lang="it-IT" sz="1600" dirty="0" err="1">
                <a:solidFill>
                  <a:schemeClr val="bg1"/>
                </a:solidFill>
              </a:rPr>
              <a:t>born</a:t>
            </a:r>
            <a:r>
              <a:rPr lang="it-IT" sz="1600" dirty="0">
                <a:solidFill>
                  <a:schemeClr val="bg1"/>
                </a:solidFill>
              </a:rPr>
              <a:t> </a:t>
            </a:r>
            <a:r>
              <a:rPr lang="it-IT" sz="1600" dirty="0" err="1">
                <a:solidFill>
                  <a:schemeClr val="bg1"/>
                </a:solidFill>
              </a:rPr>
              <a:t>population</a:t>
            </a:r>
            <a:r>
              <a:rPr lang="it-IT" sz="1600" dirty="0">
                <a:solidFill>
                  <a:schemeClr val="bg1"/>
                </a:solidFill>
              </a:rPr>
              <a:t>.</a:t>
            </a:r>
            <a:r>
              <a:rPr lang="it-IT" sz="1600" dirty="0"/>
              <a:t> </a:t>
            </a:r>
          </a:p>
          <a:p>
            <a:pPr algn="just"/>
            <a:endParaRPr lang="it-IT" sz="1600" b="1" dirty="0">
              <a:solidFill>
                <a:schemeClr val="bg1"/>
              </a:solidFill>
            </a:endParaRPr>
          </a:p>
          <a:p>
            <a:pPr algn="just"/>
            <a:r>
              <a:rPr lang="it-IT" sz="1600" b="1" dirty="0">
                <a:solidFill>
                  <a:schemeClr val="bg1"/>
                </a:solidFill>
              </a:rPr>
              <a:t>The American Mafia,</a:t>
            </a:r>
            <a:r>
              <a:rPr lang="it-IT" sz="1600" b="1" baseline="30000" dirty="0">
                <a:solidFill>
                  <a:schemeClr val="bg1"/>
                </a:solidFill>
              </a:rPr>
              <a:t> </a:t>
            </a:r>
            <a:r>
              <a:rPr lang="it-IT" sz="1600" b="1" dirty="0" err="1">
                <a:solidFill>
                  <a:schemeClr val="bg1"/>
                </a:solidFill>
              </a:rPr>
              <a:t>commonly</a:t>
            </a:r>
            <a:r>
              <a:rPr lang="it-IT" sz="1600" b="1" dirty="0">
                <a:solidFill>
                  <a:schemeClr val="bg1"/>
                </a:solidFill>
              </a:rPr>
              <a:t> </a:t>
            </a:r>
            <a:r>
              <a:rPr lang="it-IT" sz="1600" b="1" dirty="0" err="1">
                <a:solidFill>
                  <a:schemeClr val="bg1"/>
                </a:solidFill>
              </a:rPr>
              <a:t>known</a:t>
            </a:r>
            <a:r>
              <a:rPr lang="it-IT" sz="1600" b="1" dirty="0">
                <a:solidFill>
                  <a:schemeClr val="bg1"/>
                </a:solidFill>
              </a:rPr>
              <a:t> in the USA </a:t>
            </a:r>
            <a:r>
              <a:rPr lang="it-IT" sz="1600" b="1" dirty="0" err="1">
                <a:solidFill>
                  <a:schemeClr val="bg1"/>
                </a:solidFill>
              </a:rPr>
              <a:t>as</a:t>
            </a:r>
            <a:r>
              <a:rPr lang="it-IT" sz="1600" b="1" dirty="0">
                <a:solidFill>
                  <a:schemeClr val="bg1"/>
                </a:solidFill>
              </a:rPr>
              <a:t> the </a:t>
            </a:r>
            <a:r>
              <a:rPr lang="it-IT" sz="1600" b="1" dirty="0" err="1">
                <a:solidFill>
                  <a:schemeClr val="bg1"/>
                </a:solidFill>
              </a:rPr>
              <a:t>Italian</a:t>
            </a:r>
            <a:r>
              <a:rPr lang="it-IT" sz="1600" b="1" dirty="0">
                <a:solidFill>
                  <a:schemeClr val="bg1"/>
                </a:solidFill>
              </a:rPr>
              <a:t> American Mafia, the Mafia, or the </a:t>
            </a:r>
            <a:r>
              <a:rPr lang="it-IT" sz="1600" b="1" dirty="0" err="1">
                <a:solidFill>
                  <a:schemeClr val="bg1"/>
                </a:solidFill>
              </a:rPr>
              <a:t>Mob</a:t>
            </a:r>
            <a:r>
              <a:rPr lang="it-IT" sz="1600" b="1" dirty="0">
                <a:solidFill>
                  <a:schemeClr val="bg1"/>
                </a:solidFill>
              </a:rPr>
              <a:t>, </a:t>
            </a:r>
            <a:r>
              <a:rPr lang="it-IT" sz="1600" b="1" dirty="0" err="1">
                <a:solidFill>
                  <a:schemeClr val="bg1"/>
                </a:solidFill>
              </a:rPr>
              <a:t>is</a:t>
            </a:r>
            <a:r>
              <a:rPr lang="it-IT" sz="1600" b="1" dirty="0">
                <a:solidFill>
                  <a:schemeClr val="bg1"/>
                </a:solidFill>
              </a:rPr>
              <a:t> an </a:t>
            </a:r>
            <a:r>
              <a:rPr lang="it-IT" sz="1600" b="1" dirty="0" err="1">
                <a:solidFill>
                  <a:schemeClr val="bg1"/>
                </a:solidFill>
              </a:rPr>
              <a:t>organized</a:t>
            </a:r>
            <a:r>
              <a:rPr lang="it-IT" sz="1600" b="1" dirty="0">
                <a:solidFill>
                  <a:schemeClr val="bg1"/>
                </a:solidFill>
              </a:rPr>
              <a:t> </a:t>
            </a:r>
            <a:r>
              <a:rPr lang="it-IT" sz="1600" b="1" dirty="0" err="1">
                <a:solidFill>
                  <a:schemeClr val="bg1"/>
                </a:solidFill>
              </a:rPr>
              <a:t>Italian</a:t>
            </a:r>
            <a:r>
              <a:rPr lang="it-IT" sz="1600" b="1" dirty="0">
                <a:solidFill>
                  <a:schemeClr val="bg1"/>
                </a:solidFill>
              </a:rPr>
              <a:t>-American </a:t>
            </a:r>
            <a:r>
              <a:rPr lang="it-IT" sz="1600" b="1" dirty="0" err="1">
                <a:solidFill>
                  <a:schemeClr val="bg1"/>
                </a:solidFill>
              </a:rPr>
              <a:t>criminal</a:t>
            </a:r>
            <a:r>
              <a:rPr lang="it-IT" sz="1600" b="1" dirty="0">
                <a:solidFill>
                  <a:schemeClr val="bg1"/>
                </a:solidFill>
              </a:rPr>
              <a:t> </a:t>
            </a:r>
            <a:r>
              <a:rPr lang="it-IT" sz="1600" b="1" dirty="0" err="1">
                <a:solidFill>
                  <a:schemeClr val="bg1"/>
                </a:solidFill>
              </a:rPr>
              <a:t>group</a:t>
            </a:r>
            <a:r>
              <a:rPr lang="it-IT" sz="1600" b="1" dirty="0">
                <a:solidFill>
                  <a:schemeClr val="bg1"/>
                </a:solidFill>
              </a:rPr>
              <a:t>.</a:t>
            </a:r>
          </a:p>
          <a:p>
            <a:pPr algn="just"/>
            <a:endParaRPr lang="it-IT" sz="1600" b="1" dirty="0">
              <a:solidFill>
                <a:schemeClr val="bg1"/>
              </a:solidFill>
            </a:endParaRPr>
          </a:p>
          <a:p>
            <a:pPr algn="just"/>
            <a:r>
              <a:rPr lang="it-IT" sz="1600" spc="-40" dirty="0">
                <a:solidFill>
                  <a:schemeClr val="bg1"/>
                </a:solidFill>
              </a:rPr>
              <a:t>The American Mafia - </a:t>
            </a:r>
            <a:r>
              <a:rPr lang="it-IT" sz="1600" spc="-40" dirty="0" err="1">
                <a:solidFill>
                  <a:schemeClr val="bg1"/>
                </a:solidFill>
              </a:rPr>
              <a:t>formed</a:t>
            </a:r>
            <a:r>
              <a:rPr lang="it-IT" sz="1600" spc="-40" dirty="0">
                <a:solidFill>
                  <a:schemeClr val="bg1"/>
                </a:solidFill>
              </a:rPr>
              <a:t> by </a:t>
            </a:r>
            <a:r>
              <a:rPr lang="it-IT" sz="1600" spc="-40" dirty="0" err="1">
                <a:solidFill>
                  <a:schemeClr val="bg1"/>
                </a:solidFill>
              </a:rPr>
              <a:t>Italian</a:t>
            </a:r>
            <a:r>
              <a:rPr lang="it-IT" sz="1600" spc="-40" dirty="0">
                <a:solidFill>
                  <a:schemeClr val="bg1"/>
                </a:solidFill>
              </a:rPr>
              <a:t> </a:t>
            </a:r>
            <a:r>
              <a:rPr lang="it-IT" sz="1600" spc="-40" dirty="0" err="1">
                <a:solidFill>
                  <a:schemeClr val="bg1"/>
                </a:solidFill>
              </a:rPr>
              <a:t>immigrants</a:t>
            </a:r>
            <a:r>
              <a:rPr lang="it-IT" sz="1600" spc="-40" dirty="0">
                <a:solidFill>
                  <a:schemeClr val="bg1"/>
                </a:solidFill>
              </a:rPr>
              <a:t> in the </a:t>
            </a:r>
            <a:r>
              <a:rPr lang="it-IT" sz="1600" spc="-40" dirty="0" err="1">
                <a:solidFill>
                  <a:schemeClr val="bg1"/>
                </a:solidFill>
              </a:rPr>
              <a:t>United</a:t>
            </a:r>
            <a:r>
              <a:rPr lang="it-IT" sz="1600" spc="-40" dirty="0">
                <a:solidFill>
                  <a:schemeClr val="bg1"/>
                </a:solidFill>
              </a:rPr>
              <a:t> </a:t>
            </a:r>
            <a:r>
              <a:rPr lang="it-IT" sz="1600" spc="-40" dirty="0" err="1">
                <a:solidFill>
                  <a:schemeClr val="bg1"/>
                </a:solidFill>
              </a:rPr>
              <a:t>States</a:t>
            </a:r>
            <a:r>
              <a:rPr lang="it-IT" sz="1600" spc="-40" dirty="0">
                <a:solidFill>
                  <a:schemeClr val="bg1"/>
                </a:solidFill>
              </a:rPr>
              <a:t> - </a:t>
            </a:r>
            <a:r>
              <a:rPr lang="it-IT" sz="1600" spc="-40" dirty="0" err="1">
                <a:solidFill>
                  <a:schemeClr val="bg1"/>
                </a:solidFill>
              </a:rPr>
              <a:t>initially</a:t>
            </a:r>
            <a:r>
              <a:rPr lang="it-IT" sz="1600" spc="-40" dirty="0">
                <a:solidFill>
                  <a:schemeClr val="bg1"/>
                </a:solidFill>
              </a:rPr>
              <a:t> </a:t>
            </a:r>
            <a:r>
              <a:rPr lang="it-IT" sz="1600" spc="-40" dirty="0" err="1">
                <a:solidFill>
                  <a:schemeClr val="bg1"/>
                </a:solidFill>
              </a:rPr>
              <a:t>was</a:t>
            </a:r>
            <a:r>
              <a:rPr lang="it-IT" sz="1600" spc="-40" dirty="0">
                <a:solidFill>
                  <a:schemeClr val="bg1"/>
                </a:solidFill>
              </a:rPr>
              <a:t> part of the </a:t>
            </a:r>
            <a:r>
              <a:rPr lang="it-IT" sz="1600" spc="-40" dirty="0" err="1">
                <a:solidFill>
                  <a:schemeClr val="bg1"/>
                </a:solidFill>
              </a:rPr>
              <a:t>Sicilian</a:t>
            </a:r>
            <a:r>
              <a:rPr lang="it-IT" sz="1600" spc="-40" dirty="0">
                <a:solidFill>
                  <a:schemeClr val="bg1"/>
                </a:solidFill>
              </a:rPr>
              <a:t> Mafia, </a:t>
            </a:r>
            <a:r>
              <a:rPr lang="it-IT" sz="1600" spc="-40" dirty="0" err="1">
                <a:solidFill>
                  <a:schemeClr val="bg1"/>
                </a:solidFill>
              </a:rPr>
              <a:t>but</a:t>
            </a:r>
            <a:r>
              <a:rPr lang="it-IT" sz="1600" spc="-40" dirty="0">
                <a:solidFill>
                  <a:schemeClr val="bg1"/>
                </a:solidFill>
              </a:rPr>
              <a:t> </a:t>
            </a:r>
            <a:r>
              <a:rPr lang="it-IT" sz="1600" spc="-40" dirty="0" err="1">
                <a:solidFill>
                  <a:schemeClr val="bg1"/>
                </a:solidFill>
              </a:rPr>
              <a:t>soon</a:t>
            </a:r>
            <a:r>
              <a:rPr lang="it-IT" sz="1600" spc="-40" dirty="0">
                <a:solidFill>
                  <a:schemeClr val="bg1"/>
                </a:solidFill>
              </a:rPr>
              <a:t> </a:t>
            </a:r>
            <a:r>
              <a:rPr lang="it-IT" sz="1600" spc="-40" dirty="0" err="1">
                <a:solidFill>
                  <a:schemeClr val="bg1"/>
                </a:solidFill>
              </a:rPr>
              <a:t>became</a:t>
            </a:r>
            <a:r>
              <a:rPr lang="it-IT" sz="1600" spc="-40" dirty="0">
                <a:solidFill>
                  <a:schemeClr val="bg1"/>
                </a:solidFill>
              </a:rPr>
              <a:t> a separate </a:t>
            </a:r>
            <a:r>
              <a:rPr lang="it-IT" sz="1600" spc="-40" dirty="0" err="1">
                <a:solidFill>
                  <a:schemeClr val="bg1"/>
                </a:solidFill>
              </a:rPr>
              <a:t>organization</a:t>
            </a:r>
            <a:r>
              <a:rPr lang="it-IT" sz="1600" spc="-40" dirty="0">
                <a:solidFill>
                  <a:schemeClr val="bg1"/>
                </a:solidFill>
              </a:rPr>
              <a:t>. </a:t>
            </a:r>
            <a:r>
              <a:rPr lang="it-IT" sz="1600" spc="-40" dirty="0" err="1">
                <a:solidFill>
                  <a:schemeClr val="bg1"/>
                </a:solidFill>
              </a:rPr>
              <a:t>It</a:t>
            </a:r>
            <a:r>
              <a:rPr lang="it-IT" sz="1600" spc="-40" dirty="0">
                <a:solidFill>
                  <a:schemeClr val="bg1"/>
                </a:solidFill>
              </a:rPr>
              <a:t> </a:t>
            </a:r>
            <a:r>
              <a:rPr lang="it-IT" sz="1600" spc="-40" dirty="0" err="1">
                <a:solidFill>
                  <a:schemeClr val="bg1"/>
                </a:solidFill>
              </a:rPr>
              <a:t>also</a:t>
            </a:r>
            <a:r>
              <a:rPr lang="it-IT" sz="1600" spc="-40" dirty="0">
                <a:solidFill>
                  <a:schemeClr val="bg1"/>
                </a:solidFill>
              </a:rPr>
              <a:t> </a:t>
            </a:r>
            <a:r>
              <a:rPr lang="it-IT" sz="1600" spc="-40" dirty="0" err="1">
                <a:solidFill>
                  <a:schemeClr val="bg1"/>
                </a:solidFill>
              </a:rPr>
              <a:t>kept</a:t>
            </a:r>
            <a:r>
              <a:rPr lang="it-IT" sz="1600" spc="-40" dirty="0">
                <a:solidFill>
                  <a:schemeClr val="bg1"/>
                </a:solidFill>
              </a:rPr>
              <a:t> </a:t>
            </a:r>
            <a:r>
              <a:rPr lang="it-IT" sz="1600" spc="-40" dirty="0" err="1">
                <a:solidFill>
                  <a:schemeClr val="bg1"/>
                </a:solidFill>
              </a:rPr>
              <a:t>its</a:t>
            </a:r>
            <a:r>
              <a:rPr lang="it-IT" sz="1600" spc="-40" dirty="0">
                <a:solidFill>
                  <a:schemeClr val="bg1"/>
                </a:solidFill>
              </a:rPr>
              <a:t> </a:t>
            </a:r>
            <a:r>
              <a:rPr lang="it-IT" sz="1600" spc="-40" dirty="0" err="1">
                <a:solidFill>
                  <a:schemeClr val="bg1"/>
                </a:solidFill>
              </a:rPr>
              <a:t>connections</a:t>
            </a:r>
            <a:r>
              <a:rPr lang="it-IT" sz="1600" spc="-40" dirty="0">
                <a:solidFill>
                  <a:schemeClr val="bg1"/>
                </a:solidFill>
              </a:rPr>
              <a:t> with </a:t>
            </a:r>
            <a:r>
              <a:rPr lang="it-IT" sz="1600" spc="-40" dirty="0" err="1">
                <a:solidFill>
                  <a:schemeClr val="bg1"/>
                </a:solidFill>
              </a:rPr>
              <a:t>other</a:t>
            </a:r>
            <a:r>
              <a:rPr lang="it-IT" sz="1600" spc="-40" dirty="0">
                <a:solidFill>
                  <a:schemeClr val="bg1"/>
                </a:solidFill>
              </a:rPr>
              <a:t> </a:t>
            </a:r>
            <a:r>
              <a:rPr lang="it-IT" sz="1600" spc="-40" dirty="0" err="1">
                <a:solidFill>
                  <a:schemeClr val="bg1"/>
                </a:solidFill>
              </a:rPr>
              <a:t>criminal</a:t>
            </a:r>
            <a:r>
              <a:rPr lang="it-IT" sz="1600" spc="-40" dirty="0">
                <a:solidFill>
                  <a:schemeClr val="bg1"/>
                </a:solidFill>
              </a:rPr>
              <a:t> </a:t>
            </a:r>
            <a:r>
              <a:rPr lang="it-IT" sz="1600" spc="-40" dirty="0" err="1">
                <a:solidFill>
                  <a:schemeClr val="bg1"/>
                </a:solidFill>
              </a:rPr>
              <a:t>groups</a:t>
            </a:r>
            <a:r>
              <a:rPr lang="it-IT" sz="1600" spc="-40" dirty="0">
                <a:solidFill>
                  <a:schemeClr val="bg1"/>
                </a:solidFill>
              </a:rPr>
              <a:t>, </a:t>
            </a:r>
            <a:r>
              <a:rPr lang="it-IT" sz="1600" spc="-40" dirty="0" err="1">
                <a:solidFill>
                  <a:schemeClr val="bg1"/>
                </a:solidFill>
              </a:rPr>
              <a:t>such</a:t>
            </a:r>
            <a:r>
              <a:rPr lang="it-IT" sz="1600" spc="-40" dirty="0">
                <a:solidFill>
                  <a:schemeClr val="bg1"/>
                </a:solidFill>
              </a:rPr>
              <a:t> </a:t>
            </a:r>
            <a:r>
              <a:rPr lang="it-IT" sz="1600" spc="-40" dirty="0" err="1">
                <a:solidFill>
                  <a:schemeClr val="bg1"/>
                </a:solidFill>
              </a:rPr>
              <a:t>as</a:t>
            </a:r>
            <a:r>
              <a:rPr lang="it-IT" sz="1600" spc="-40" dirty="0">
                <a:solidFill>
                  <a:schemeClr val="bg1"/>
                </a:solidFill>
              </a:rPr>
              <a:t> Camorra and Ndrangheta. </a:t>
            </a:r>
            <a:r>
              <a:rPr lang="it-IT" sz="1600" spc="-40" dirty="0" err="1">
                <a:solidFill>
                  <a:schemeClr val="bg1"/>
                </a:solidFill>
              </a:rPr>
              <a:t>It</a:t>
            </a:r>
            <a:r>
              <a:rPr lang="it-IT" sz="1600" spc="-40" dirty="0">
                <a:solidFill>
                  <a:schemeClr val="bg1"/>
                </a:solidFill>
              </a:rPr>
              <a:t> </a:t>
            </a:r>
            <a:r>
              <a:rPr lang="it-IT" sz="1600" spc="-40" dirty="0" err="1">
                <a:solidFill>
                  <a:schemeClr val="bg1"/>
                </a:solidFill>
              </a:rPr>
              <a:t>was</a:t>
            </a:r>
            <a:r>
              <a:rPr lang="it-IT" sz="1600" spc="-40" dirty="0">
                <a:solidFill>
                  <a:schemeClr val="bg1"/>
                </a:solidFill>
              </a:rPr>
              <a:t> a </a:t>
            </a:r>
            <a:r>
              <a:rPr lang="it-IT" sz="1600" spc="-40" dirty="0" err="1">
                <a:solidFill>
                  <a:schemeClr val="bg1"/>
                </a:solidFill>
              </a:rPr>
              <a:t>very</a:t>
            </a:r>
            <a:r>
              <a:rPr lang="it-IT" sz="1600" spc="-40" dirty="0">
                <a:solidFill>
                  <a:schemeClr val="bg1"/>
                </a:solidFill>
              </a:rPr>
              <a:t> </a:t>
            </a:r>
            <a:r>
              <a:rPr lang="it-IT" sz="1600" spc="-40" dirty="0" err="1">
                <a:solidFill>
                  <a:schemeClr val="bg1"/>
                </a:solidFill>
              </a:rPr>
              <a:t>powerful</a:t>
            </a:r>
            <a:r>
              <a:rPr lang="it-IT" sz="1600" spc="-40" dirty="0">
                <a:solidFill>
                  <a:schemeClr val="bg1"/>
                </a:solidFill>
              </a:rPr>
              <a:t> </a:t>
            </a:r>
            <a:r>
              <a:rPr lang="it-IT" sz="1600" spc="-40" dirty="0" err="1">
                <a:solidFill>
                  <a:schemeClr val="bg1"/>
                </a:solidFill>
              </a:rPr>
              <a:t>organization</a:t>
            </a:r>
            <a:r>
              <a:rPr lang="it-IT" sz="1600" spc="-40" dirty="0">
                <a:solidFill>
                  <a:schemeClr val="bg1"/>
                </a:solidFill>
              </a:rPr>
              <a:t>, </a:t>
            </a:r>
            <a:r>
              <a:rPr lang="it-IT" sz="1600" spc="-40" dirty="0" err="1">
                <a:solidFill>
                  <a:schemeClr val="bg1"/>
                </a:solidFill>
              </a:rPr>
              <a:t>involved</a:t>
            </a:r>
            <a:r>
              <a:rPr lang="it-IT" sz="1600" spc="-40" dirty="0">
                <a:solidFill>
                  <a:schemeClr val="bg1"/>
                </a:solidFill>
              </a:rPr>
              <a:t> in </a:t>
            </a:r>
            <a:r>
              <a:rPr lang="it-IT" sz="1600" spc="-40" dirty="0" err="1">
                <a:solidFill>
                  <a:schemeClr val="bg1"/>
                </a:solidFill>
              </a:rPr>
              <a:t>many</a:t>
            </a:r>
            <a:r>
              <a:rPr lang="it-IT" sz="1600" spc="-40" dirty="0">
                <a:solidFill>
                  <a:schemeClr val="bg1"/>
                </a:solidFill>
              </a:rPr>
              <a:t> </a:t>
            </a:r>
            <a:r>
              <a:rPr lang="it-IT" sz="1600" spc="-40" dirty="0" err="1">
                <a:solidFill>
                  <a:schemeClr val="bg1"/>
                </a:solidFill>
              </a:rPr>
              <a:t>different</a:t>
            </a:r>
            <a:r>
              <a:rPr lang="it-IT" sz="1600" spc="-40" dirty="0">
                <a:solidFill>
                  <a:schemeClr val="bg1"/>
                </a:solidFill>
              </a:rPr>
              <a:t> </a:t>
            </a:r>
            <a:r>
              <a:rPr lang="it-IT" sz="1600" spc="-40" dirty="0" err="1">
                <a:solidFill>
                  <a:schemeClr val="bg1"/>
                </a:solidFill>
              </a:rPr>
              <a:t>criminal</a:t>
            </a:r>
            <a:r>
              <a:rPr lang="it-IT" sz="1600" spc="-40" dirty="0">
                <a:solidFill>
                  <a:schemeClr val="bg1"/>
                </a:solidFill>
              </a:rPr>
              <a:t> </a:t>
            </a:r>
            <a:r>
              <a:rPr lang="it-IT" sz="1600" spc="-40" dirty="0" err="1">
                <a:solidFill>
                  <a:schemeClr val="bg1"/>
                </a:solidFill>
              </a:rPr>
              <a:t>activities</a:t>
            </a:r>
            <a:r>
              <a:rPr lang="it-IT" sz="1600" spc="-40" dirty="0">
                <a:solidFill>
                  <a:schemeClr val="bg1"/>
                </a:solidFill>
              </a:rPr>
              <a:t> (</a:t>
            </a:r>
            <a:r>
              <a:rPr lang="it-IT" sz="1600" spc="-40" dirty="0" err="1">
                <a:solidFill>
                  <a:schemeClr val="bg1"/>
                </a:solidFill>
              </a:rPr>
              <a:t>alcohol</a:t>
            </a:r>
            <a:r>
              <a:rPr lang="it-IT" sz="1600" spc="-40" dirty="0">
                <a:solidFill>
                  <a:schemeClr val="bg1"/>
                </a:solidFill>
              </a:rPr>
              <a:t> and </a:t>
            </a:r>
            <a:r>
              <a:rPr lang="it-IT" sz="1600" spc="-40" dirty="0" err="1">
                <a:solidFill>
                  <a:schemeClr val="bg1"/>
                </a:solidFill>
              </a:rPr>
              <a:t>drugs</a:t>
            </a:r>
            <a:r>
              <a:rPr lang="it-IT" sz="1600" spc="-40" dirty="0">
                <a:solidFill>
                  <a:schemeClr val="bg1"/>
                </a:solidFill>
              </a:rPr>
              <a:t> </a:t>
            </a:r>
            <a:r>
              <a:rPr lang="it-IT" sz="1600" spc="-40" dirty="0" err="1">
                <a:solidFill>
                  <a:schemeClr val="bg1"/>
                </a:solidFill>
              </a:rPr>
              <a:t>dealing</a:t>
            </a:r>
            <a:r>
              <a:rPr lang="it-IT" sz="1600" spc="-40" dirty="0">
                <a:solidFill>
                  <a:schemeClr val="bg1"/>
                </a:solidFill>
              </a:rPr>
              <a:t>, </a:t>
            </a:r>
            <a:r>
              <a:rPr lang="it-IT" sz="1600" spc="-40" dirty="0" err="1">
                <a:solidFill>
                  <a:schemeClr val="bg1"/>
                </a:solidFill>
              </a:rPr>
              <a:t>robberies</a:t>
            </a:r>
            <a:r>
              <a:rPr lang="it-IT" sz="1600" spc="-40" dirty="0">
                <a:solidFill>
                  <a:schemeClr val="bg1"/>
                </a:solidFill>
              </a:rPr>
              <a:t>, </a:t>
            </a:r>
            <a:r>
              <a:rPr lang="it-IT" sz="1600" spc="-40" dirty="0" err="1">
                <a:solidFill>
                  <a:schemeClr val="bg1"/>
                </a:solidFill>
              </a:rPr>
              <a:t>blackmails</a:t>
            </a:r>
            <a:r>
              <a:rPr lang="it-IT" sz="1600" spc="-40" dirty="0">
                <a:solidFill>
                  <a:schemeClr val="bg1"/>
                </a:solidFill>
              </a:rPr>
              <a:t>, </a:t>
            </a:r>
            <a:r>
              <a:rPr lang="it-IT" sz="1600" spc="-40" dirty="0" err="1">
                <a:solidFill>
                  <a:schemeClr val="bg1"/>
                </a:solidFill>
              </a:rPr>
              <a:t>gambling</a:t>
            </a:r>
            <a:r>
              <a:rPr lang="it-IT" sz="1600" spc="-40" dirty="0">
                <a:solidFill>
                  <a:schemeClr val="bg1"/>
                </a:solidFill>
              </a:rPr>
              <a:t> and </a:t>
            </a:r>
            <a:r>
              <a:rPr lang="it-IT" sz="1600" spc="-40" dirty="0" err="1">
                <a:solidFill>
                  <a:schemeClr val="bg1"/>
                </a:solidFill>
              </a:rPr>
              <a:t>all</a:t>
            </a:r>
            <a:r>
              <a:rPr lang="it-IT" sz="1600" spc="-40" dirty="0">
                <a:solidFill>
                  <a:schemeClr val="bg1"/>
                </a:solidFill>
              </a:rPr>
              <a:t> </a:t>
            </a:r>
            <a:r>
              <a:rPr lang="it-IT" sz="1600" spc="-40" dirty="0" err="1">
                <a:solidFill>
                  <a:schemeClr val="bg1"/>
                </a:solidFill>
              </a:rPr>
              <a:t>kind</a:t>
            </a:r>
            <a:r>
              <a:rPr lang="it-IT" sz="1600" spc="-40" dirty="0">
                <a:solidFill>
                  <a:schemeClr val="bg1"/>
                </a:solidFill>
              </a:rPr>
              <a:t> of </a:t>
            </a:r>
            <a:r>
              <a:rPr lang="it-IT" sz="1600" spc="-40" dirty="0" err="1">
                <a:solidFill>
                  <a:schemeClr val="bg1"/>
                </a:solidFill>
              </a:rPr>
              <a:t>illegal</a:t>
            </a:r>
            <a:r>
              <a:rPr lang="it-IT" sz="1600" spc="-40" dirty="0">
                <a:solidFill>
                  <a:schemeClr val="bg1"/>
                </a:solidFill>
              </a:rPr>
              <a:t>  </a:t>
            </a:r>
            <a:r>
              <a:rPr lang="it-IT" sz="1600" spc="-40" dirty="0" err="1">
                <a:solidFill>
                  <a:schemeClr val="bg1"/>
                </a:solidFill>
              </a:rPr>
              <a:t>activities</a:t>
            </a:r>
            <a:r>
              <a:rPr lang="it-IT" sz="1600" spc="-40" dirty="0">
                <a:solidFill>
                  <a:schemeClr val="bg1"/>
                </a:solidFill>
              </a:rPr>
              <a:t>). </a:t>
            </a:r>
            <a:r>
              <a:rPr lang="it-IT" sz="1600" spc="-40" dirty="0" err="1">
                <a:solidFill>
                  <a:schemeClr val="bg1"/>
                </a:solidFill>
              </a:rPr>
              <a:t>One</a:t>
            </a:r>
            <a:r>
              <a:rPr lang="it-IT" sz="1600" spc="-40" dirty="0">
                <a:solidFill>
                  <a:schemeClr val="bg1"/>
                </a:solidFill>
              </a:rPr>
              <a:t> of </a:t>
            </a:r>
            <a:r>
              <a:rPr lang="it-IT" sz="1600" spc="-40" dirty="0" err="1">
                <a:solidFill>
                  <a:schemeClr val="bg1"/>
                </a:solidFill>
              </a:rPr>
              <a:t>its</a:t>
            </a:r>
            <a:r>
              <a:rPr lang="it-IT" sz="1600" spc="-40" dirty="0">
                <a:solidFill>
                  <a:schemeClr val="bg1"/>
                </a:solidFill>
              </a:rPr>
              <a:t> </a:t>
            </a:r>
            <a:r>
              <a:rPr lang="it-IT" sz="1600" spc="-40" dirty="0" err="1">
                <a:solidFill>
                  <a:schemeClr val="bg1"/>
                </a:solidFill>
              </a:rPr>
              <a:t>most</a:t>
            </a:r>
            <a:r>
              <a:rPr lang="it-IT" sz="1600" spc="-40" dirty="0">
                <a:solidFill>
                  <a:schemeClr val="bg1"/>
                </a:solidFill>
              </a:rPr>
              <a:t> </a:t>
            </a:r>
            <a:r>
              <a:rPr lang="it-IT" sz="1600" spc="-40" dirty="0" err="1">
                <a:solidFill>
                  <a:schemeClr val="bg1"/>
                </a:solidFill>
              </a:rPr>
              <a:t>important</a:t>
            </a:r>
            <a:r>
              <a:rPr lang="it-IT" sz="1600" spc="-40" dirty="0">
                <a:solidFill>
                  <a:schemeClr val="bg1"/>
                </a:solidFill>
              </a:rPr>
              <a:t> boss, Lucky Luciano, </a:t>
            </a:r>
            <a:r>
              <a:rPr lang="it-IT" sz="1600" spc="-40" dirty="0" err="1">
                <a:solidFill>
                  <a:schemeClr val="bg1"/>
                </a:solidFill>
              </a:rPr>
              <a:t>created</a:t>
            </a:r>
            <a:r>
              <a:rPr lang="it-IT" sz="1600" spc="-40" dirty="0">
                <a:solidFill>
                  <a:schemeClr val="bg1"/>
                </a:solidFill>
              </a:rPr>
              <a:t> the </a:t>
            </a:r>
            <a:r>
              <a:rPr lang="it-IT" sz="1600" spc="-40" dirty="0" err="1">
                <a:solidFill>
                  <a:schemeClr val="bg1"/>
                </a:solidFill>
              </a:rPr>
              <a:t>definition</a:t>
            </a:r>
            <a:r>
              <a:rPr lang="it-IT" sz="1600" spc="-40" dirty="0">
                <a:solidFill>
                  <a:schemeClr val="bg1"/>
                </a:solidFill>
              </a:rPr>
              <a:t>: «Cosa Nostra».</a:t>
            </a:r>
          </a:p>
          <a:p>
            <a:pPr algn="just"/>
            <a:endParaRPr lang="it-IT" sz="1600" spc="-40" dirty="0">
              <a:solidFill>
                <a:schemeClr val="bg1"/>
              </a:solidFill>
            </a:endParaRPr>
          </a:p>
        </p:txBody>
      </p:sp>
      <p:pic>
        <p:nvPicPr>
          <p:cNvPr id="4" name="Immagine 3">
            <a:extLst>
              <a:ext uri="{FF2B5EF4-FFF2-40B4-BE49-F238E27FC236}">
                <a16:creationId xmlns:a16="http://schemas.microsoft.com/office/drawing/2014/main" id="{B6BC10DF-1071-6A4F-952C-52A9376DBF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9317" y="1413358"/>
            <a:ext cx="2641715" cy="3126029"/>
          </a:xfrm>
          <a:prstGeom prst="rect">
            <a:avLst/>
          </a:prstGeom>
          <a:ln>
            <a:solidFill>
              <a:schemeClr val="bg1"/>
            </a:solidFill>
          </a:ln>
        </p:spPr>
      </p:pic>
      <p:pic>
        <p:nvPicPr>
          <p:cNvPr id="2" name="Immagine 1">
            <a:extLst>
              <a:ext uri="{FF2B5EF4-FFF2-40B4-BE49-F238E27FC236}">
                <a16:creationId xmlns:a16="http://schemas.microsoft.com/office/drawing/2014/main" id="{EC2B39EE-0F25-7E40-9B99-6D6307D91624}"/>
              </a:ext>
            </a:extLst>
          </p:cNvPr>
          <p:cNvPicPr>
            <a:picLocks noChangeAspect="1"/>
          </p:cNvPicPr>
          <p:nvPr/>
        </p:nvPicPr>
        <p:blipFill>
          <a:blip r:embed="rId4"/>
          <a:stretch>
            <a:fillRect/>
          </a:stretch>
        </p:blipFill>
        <p:spPr>
          <a:xfrm>
            <a:off x="9165565" y="4690140"/>
            <a:ext cx="2665467" cy="1460289"/>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wipe(up)">
                                      <p:cBhvr>
                                        <p:cTn id="7" dur="1000"/>
                                        <p:tgtEl>
                                          <p:spTgt spid="280"/>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81"/>
                                        </p:tgtEl>
                                        <p:attrNameLst>
                                          <p:attrName>style.visibility</p:attrName>
                                        </p:attrNameLst>
                                      </p:cBhvr>
                                      <p:to>
                                        <p:strVal val="visible"/>
                                      </p:to>
                                    </p:set>
                                    <p:animEffect transition="in" filter="wipe(down)">
                                      <p:cBhvr>
                                        <p:cTn id="11" dur="1000"/>
                                        <p:tgtEl>
                                          <p:spTgt spid="281"/>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282"/>
                                        </p:tgtEl>
                                        <p:attrNameLst>
                                          <p:attrName>style.visibility</p:attrName>
                                        </p:attrNameLst>
                                      </p:cBhvr>
                                      <p:to>
                                        <p:strVal val="visible"/>
                                      </p:to>
                                    </p:set>
                                    <p:animEffect transition="in" filter="wheel(1)">
                                      <p:cBhvr>
                                        <p:cTn id="15" dur="2000"/>
                                        <p:tgtEl>
                                          <p:spTgt spid="282"/>
                                        </p:tgtEl>
                                      </p:cBhvr>
                                    </p:animEffect>
                                  </p:childTnLst>
                                </p:cTn>
                              </p:par>
                            </p:childTnLst>
                          </p:cTn>
                        </p:par>
                        <p:par>
                          <p:cTn id="16" fill="hold">
                            <p:stCondLst>
                              <p:cond delay="4000"/>
                            </p:stCondLst>
                            <p:childTnLst>
                              <p:par>
                                <p:cTn id="17" presetID="14" presetClass="entr" presetSubtype="1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10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8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1611826" y="2178084"/>
            <a:ext cx="4889599" cy="861734"/>
          </a:xfrm>
          <a:prstGeom prst="rect">
            <a:avLst/>
          </a:prstGeom>
          <a:noFill/>
          <a:ln>
            <a:noFill/>
          </a:ln>
        </p:spPr>
        <p:txBody>
          <a:bodyPr spcFirstLastPara="1" wrap="square" lIns="91425" tIns="45700" rIns="91425" bIns="45700" anchor="t" anchorCtr="0">
            <a:spAutoFit/>
          </a:bodyPr>
          <a:lstStyle/>
          <a:p>
            <a:pPr marL="0" marR="0" lvl="0" indent="0" algn="r" rtl="0">
              <a:lnSpc>
                <a:spcPts val="6000"/>
              </a:lnSpc>
              <a:spcBef>
                <a:spcPts val="0"/>
              </a:spcBef>
              <a:spcAft>
                <a:spcPts val="0"/>
              </a:spcAft>
              <a:buNone/>
            </a:pPr>
            <a:r>
              <a:rPr lang="it-IT" sz="6000" b="1" dirty="0">
                <a:solidFill>
                  <a:schemeClr val="lt1"/>
                </a:solidFill>
                <a:latin typeface="+mj-lt"/>
                <a:ea typeface="Avenir"/>
                <a:cs typeface="Avenir"/>
                <a:sym typeface="Avenir"/>
              </a:rPr>
              <a:t>MUSICA</a:t>
            </a:r>
          </a:p>
        </p:txBody>
      </p:sp>
      <p:cxnSp>
        <p:nvCxnSpPr>
          <p:cNvPr id="274" name="Google Shape;274;p22"/>
          <p:cNvCxnSpPr>
            <a:cxnSpLocks/>
          </p:cNvCxnSpPr>
          <p:nvPr/>
        </p:nvCxnSpPr>
        <p:spPr>
          <a:xfrm>
            <a:off x="0" y="2923426"/>
            <a:ext cx="3277773" cy="0"/>
          </a:xfrm>
          <a:prstGeom prst="straightConnector1">
            <a:avLst/>
          </a:prstGeom>
          <a:noFill/>
          <a:ln w="9525" cap="flat" cmpd="sng">
            <a:solidFill>
              <a:schemeClr val="lt1"/>
            </a:solidFill>
            <a:prstDash val="solid"/>
            <a:round/>
            <a:headEnd type="none" w="sm" len="sm"/>
            <a:tailEnd type="none" w="sm" len="sm"/>
          </a:ln>
        </p:spPr>
      </p:cxnSp>
      <p:pic>
        <p:nvPicPr>
          <p:cNvPr id="3" name="Immagine 2">
            <a:extLst>
              <a:ext uri="{FF2B5EF4-FFF2-40B4-BE49-F238E27FC236}">
                <a16:creationId xmlns:a16="http://schemas.microsoft.com/office/drawing/2014/main" id="{D80A131D-D326-D24C-AC98-1708F7E8518C}"/>
              </a:ext>
            </a:extLst>
          </p:cNvPr>
          <p:cNvPicPr>
            <a:picLocks noChangeAspect="1"/>
          </p:cNvPicPr>
          <p:nvPr/>
        </p:nvPicPr>
        <p:blipFill>
          <a:blip r:embed="rId3"/>
          <a:stretch>
            <a:fillRect/>
          </a:stretch>
        </p:blipFill>
        <p:spPr>
          <a:xfrm>
            <a:off x="3502438" y="1289025"/>
            <a:ext cx="8388464" cy="4112314"/>
          </a:xfrm>
          <a:prstGeom prst="rect">
            <a:avLst/>
          </a:prstGeom>
          <a:ln>
            <a:solidFill>
              <a:schemeClr val="bg1"/>
            </a:solidFill>
          </a:ln>
        </p:spPr>
      </p:pic>
    </p:spTree>
    <p:extLst>
      <p:ext uri="{BB962C8B-B14F-4D97-AF65-F5344CB8AC3E}">
        <p14:creationId xmlns:p14="http://schemas.microsoft.com/office/powerpoint/2010/main" val="34765773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2540483" y="275421"/>
            <a:ext cx="70373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IL PADRINO E NINO ROTA</a:t>
            </a:r>
            <a:endParaRPr dirty="0">
              <a:latin typeface="+mn-lt"/>
            </a:endParaRPr>
          </a:p>
        </p:txBody>
      </p:sp>
      <p:sp>
        <p:nvSpPr>
          <p:cNvPr id="281" name="Google Shape;281;p23"/>
          <p:cNvSpPr txBox="1"/>
          <p:nvPr/>
        </p:nvSpPr>
        <p:spPr>
          <a:xfrm>
            <a:off x="1223888" y="921711"/>
            <a:ext cx="9566031"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E7818E"/>
                </a:solidFill>
                <a:latin typeface="+mn-lt"/>
                <a:ea typeface="Avenir"/>
                <a:cs typeface="Avenir"/>
                <a:sym typeface="Avenir"/>
              </a:rPr>
              <a:t>UN COMPOSITORE ITALIANO PER UN CAPOLAVORO</a:t>
            </a:r>
            <a:endParaRPr lang="it-IT" dirty="0">
              <a:solidFill>
                <a:srgbClr val="E7818E"/>
              </a:solidFill>
              <a:latin typeface="+mn-lt"/>
            </a:endParaRPr>
          </a:p>
        </p:txBody>
      </p:sp>
      <p:sp>
        <p:nvSpPr>
          <p:cNvPr id="2" name="CasellaDiTesto 1">
            <a:extLst>
              <a:ext uri="{FF2B5EF4-FFF2-40B4-BE49-F238E27FC236}">
                <a16:creationId xmlns:a16="http://schemas.microsoft.com/office/drawing/2014/main" id="{A62042A0-21A5-4A42-B0B3-63ADCB340821}"/>
              </a:ext>
            </a:extLst>
          </p:cNvPr>
          <p:cNvSpPr txBox="1"/>
          <p:nvPr/>
        </p:nvSpPr>
        <p:spPr>
          <a:xfrm>
            <a:off x="381000" y="1643270"/>
            <a:ext cx="8675914" cy="4770537"/>
          </a:xfrm>
          <a:prstGeom prst="rect">
            <a:avLst/>
          </a:prstGeom>
          <a:noFill/>
        </p:spPr>
        <p:txBody>
          <a:bodyPr wrap="square" rtlCol="0">
            <a:spAutoFit/>
          </a:bodyPr>
          <a:lstStyle/>
          <a:p>
            <a:pPr algn="just"/>
            <a:r>
              <a:rPr lang="it-IT" sz="1600" spc="-10" dirty="0">
                <a:solidFill>
                  <a:schemeClr val="bg1"/>
                </a:solidFill>
              </a:rPr>
              <a:t>Nel 1972 </a:t>
            </a:r>
            <a:r>
              <a:rPr lang="it-IT" sz="1600" b="1" spc="-10" dirty="0">
                <a:solidFill>
                  <a:schemeClr val="bg1"/>
                </a:solidFill>
              </a:rPr>
              <a:t>Nino Rota compone le musiche per </a:t>
            </a:r>
            <a:r>
              <a:rPr lang="it-IT" sz="1600" b="1" i="1" spc="-10" dirty="0">
                <a:solidFill>
                  <a:schemeClr val="bg1"/>
                </a:solidFill>
              </a:rPr>
              <a:t>Il Padrino</a:t>
            </a:r>
            <a:r>
              <a:rPr lang="it-IT" sz="1600" b="1" spc="-10" dirty="0">
                <a:solidFill>
                  <a:schemeClr val="bg1"/>
                </a:solidFill>
              </a:rPr>
              <a:t> di Francis Ford Coppola</a:t>
            </a:r>
            <a:r>
              <a:rPr lang="it-IT" sz="1600" spc="-10" dirty="0">
                <a:solidFill>
                  <a:schemeClr val="bg1"/>
                </a:solidFill>
              </a:rPr>
              <a:t> giustamente ritenuto uno dei più alti risultati in campo cinematografico. Si può sostenere che da quell’anno le cose sono cambiate: da quel momento ci si deve confrontare con </a:t>
            </a:r>
            <a:r>
              <a:rPr lang="it-IT" sz="1600" b="1" spc="-10" dirty="0">
                <a:solidFill>
                  <a:schemeClr val="bg1"/>
                </a:solidFill>
              </a:rPr>
              <a:t>un’opera che rappresenta un vero e proprio punto di non ritorno per il cinema tutto</a:t>
            </a:r>
            <a:r>
              <a:rPr lang="it-IT" sz="1600" spc="-10" dirty="0">
                <a:solidFill>
                  <a:schemeClr val="bg1"/>
                </a:solidFill>
              </a:rPr>
              <a:t>. </a:t>
            </a:r>
            <a:r>
              <a:rPr lang="it-IT" sz="1600" i="1" spc="-10" dirty="0">
                <a:solidFill>
                  <a:schemeClr val="bg1"/>
                </a:solidFill>
              </a:rPr>
              <a:t>Il padrino</a:t>
            </a:r>
            <a:r>
              <a:rPr lang="it-IT" sz="1600" spc="-10" dirty="0">
                <a:solidFill>
                  <a:schemeClr val="bg1"/>
                </a:solidFill>
              </a:rPr>
              <a:t> affonda le radici nel romanzo omonimo di </a:t>
            </a:r>
            <a:r>
              <a:rPr lang="it-IT" sz="1600" b="1" spc="-10" dirty="0">
                <a:solidFill>
                  <a:schemeClr val="bg1"/>
                </a:solidFill>
              </a:rPr>
              <a:t>Mario </a:t>
            </a:r>
            <a:r>
              <a:rPr lang="it-IT" sz="1600" b="1" spc="-10" dirty="0" err="1">
                <a:solidFill>
                  <a:schemeClr val="bg1"/>
                </a:solidFill>
              </a:rPr>
              <a:t>Puzo</a:t>
            </a:r>
            <a:r>
              <a:rPr lang="it-IT" sz="1600" b="1" spc="-10" dirty="0">
                <a:solidFill>
                  <a:schemeClr val="bg1"/>
                </a:solidFill>
              </a:rPr>
              <a:t>, autore americano di origini italiane</a:t>
            </a:r>
            <a:r>
              <a:rPr lang="it-IT" sz="1600" spc="-10" dirty="0">
                <a:solidFill>
                  <a:schemeClr val="bg1"/>
                </a:solidFill>
              </a:rPr>
              <a:t>; questo è un dettaglio importante da considerare, dato che il romanzo e i film raccontano le vicende e le relazioni di una famiglia italo americana nel dopo guerra. Non è un caso quindi che Robert Evans, produttore alla Paramount, volesse </a:t>
            </a:r>
            <a:r>
              <a:rPr lang="it-IT" sz="1600" b="1" spc="-10" dirty="0">
                <a:solidFill>
                  <a:schemeClr val="bg1"/>
                </a:solidFill>
              </a:rPr>
              <a:t>un regista di origini italiane per girare il film</a:t>
            </a:r>
            <a:r>
              <a:rPr lang="it-IT" sz="1600" spc="-10" dirty="0">
                <a:solidFill>
                  <a:schemeClr val="bg1"/>
                </a:solidFill>
              </a:rPr>
              <a:t>. La prima scelta è </a:t>
            </a:r>
            <a:r>
              <a:rPr lang="it-IT" sz="1600" b="1" spc="-10" dirty="0">
                <a:solidFill>
                  <a:schemeClr val="bg1"/>
                </a:solidFill>
              </a:rPr>
              <a:t>Sergio Leone, che declina l’offerta</a:t>
            </a:r>
            <a:r>
              <a:rPr lang="it-IT" sz="1600" spc="-10" dirty="0">
                <a:solidFill>
                  <a:schemeClr val="bg1"/>
                </a:solidFill>
              </a:rPr>
              <a:t> per concentrarsi sul suo </a:t>
            </a:r>
            <a:r>
              <a:rPr lang="it-IT" sz="1600" i="1" spc="-10" dirty="0">
                <a:solidFill>
                  <a:schemeClr val="bg1"/>
                </a:solidFill>
              </a:rPr>
              <a:t>C’era una volta il West</a:t>
            </a:r>
            <a:r>
              <a:rPr lang="it-IT" sz="1600" spc="-10" dirty="0">
                <a:solidFill>
                  <a:schemeClr val="bg1"/>
                </a:solidFill>
              </a:rPr>
              <a:t>, allora </a:t>
            </a:r>
            <a:r>
              <a:rPr lang="it-IT" sz="1600" b="1" spc="-10" dirty="0">
                <a:solidFill>
                  <a:schemeClr val="bg1"/>
                </a:solidFill>
              </a:rPr>
              <a:t>si ripiega (per modo di dire) su Francis Ford Coppola</a:t>
            </a:r>
            <a:r>
              <a:rPr lang="it-IT" sz="1600" spc="-10" dirty="0">
                <a:solidFill>
                  <a:schemeClr val="bg1"/>
                </a:solidFill>
              </a:rPr>
              <a:t>. Le intenzioni della produzione si ripercuotono anche </a:t>
            </a:r>
            <a:r>
              <a:rPr lang="it-IT" sz="1600" b="1" spc="-10" dirty="0">
                <a:solidFill>
                  <a:schemeClr val="bg1"/>
                </a:solidFill>
              </a:rPr>
              <a:t>sulla scelta del compositore </a:t>
            </a:r>
            <a:r>
              <a:rPr lang="it-IT" sz="1600" spc="-10" dirty="0">
                <a:solidFill>
                  <a:schemeClr val="bg1"/>
                </a:solidFill>
              </a:rPr>
              <a:t>per le musiche del film, che deve essere di origini italiane: </a:t>
            </a:r>
            <a:r>
              <a:rPr lang="it-IT" sz="1600" b="1" spc="-10" dirty="0">
                <a:solidFill>
                  <a:schemeClr val="bg1"/>
                </a:solidFill>
              </a:rPr>
              <a:t>Nino Rota si rivela essere la scelta perfetta</a:t>
            </a:r>
            <a:r>
              <a:rPr lang="it-IT" sz="1600" spc="-10" dirty="0">
                <a:solidFill>
                  <a:schemeClr val="bg1"/>
                </a:solidFill>
              </a:rPr>
              <a:t> per il suo stile e esperienza decennale in campo cinematografico. Si ricordano nello specifico le sue importanti collaborazioni con il grande </a:t>
            </a:r>
            <a:r>
              <a:rPr lang="it-IT" sz="1600" b="1" spc="-10" dirty="0">
                <a:solidFill>
                  <a:schemeClr val="bg1"/>
                </a:solidFill>
              </a:rPr>
              <a:t>Federico Fellini</a:t>
            </a:r>
            <a:r>
              <a:rPr lang="it-IT" sz="1600" spc="-10" dirty="0">
                <a:solidFill>
                  <a:schemeClr val="bg1"/>
                </a:solidFill>
              </a:rPr>
              <a:t>. Il maestro compone le musiche per i primi due film della saga, il terzo invece uscirà dopo la sua morte, ma verranno comunque inclusi i temi principali ripresi dai primi due capitoli.</a:t>
            </a:r>
          </a:p>
          <a:p>
            <a:pPr algn="just"/>
            <a:r>
              <a:rPr lang="it-IT" sz="1600" spc="-10" dirty="0">
                <a:solidFill>
                  <a:schemeClr val="bg1"/>
                </a:solidFill>
              </a:rPr>
              <a:t>In aggiunta si trovano delle composizione firmate </a:t>
            </a:r>
            <a:r>
              <a:rPr lang="it-IT" sz="1600" b="1" spc="-10" dirty="0">
                <a:solidFill>
                  <a:schemeClr val="bg1"/>
                </a:solidFill>
              </a:rPr>
              <a:t>Carmine Coppola</a:t>
            </a:r>
            <a:r>
              <a:rPr lang="it-IT" sz="1600" spc="-10" dirty="0">
                <a:solidFill>
                  <a:schemeClr val="bg1"/>
                </a:solidFill>
              </a:rPr>
              <a:t>, il padre del regista, che si occupa di qualche piccolo contributo (per esempio le musiche suonate dalla band nelle scene del matrimonio che apre il film).</a:t>
            </a:r>
          </a:p>
        </p:txBody>
      </p:sp>
      <p:sp>
        <p:nvSpPr>
          <p:cNvPr id="3" name="CasellaDiTesto 2">
            <a:extLst>
              <a:ext uri="{FF2B5EF4-FFF2-40B4-BE49-F238E27FC236}">
                <a16:creationId xmlns:a16="http://schemas.microsoft.com/office/drawing/2014/main" id="{E4777EE5-EC2A-2E4A-B55F-7195DF7F3E62}"/>
              </a:ext>
            </a:extLst>
          </p:cNvPr>
          <p:cNvSpPr txBox="1"/>
          <p:nvPr/>
        </p:nvSpPr>
        <p:spPr>
          <a:xfrm>
            <a:off x="8109679" y="5666282"/>
            <a:ext cx="184731" cy="307777"/>
          </a:xfrm>
          <a:prstGeom prst="rect">
            <a:avLst/>
          </a:prstGeom>
          <a:noFill/>
        </p:spPr>
        <p:txBody>
          <a:bodyPr wrap="none" rtlCol="0">
            <a:spAutoFit/>
          </a:bodyPr>
          <a:lstStyle/>
          <a:p>
            <a:endParaRPr lang="it-IT" dirty="0"/>
          </a:p>
        </p:txBody>
      </p:sp>
      <p:pic>
        <p:nvPicPr>
          <p:cNvPr id="5" name="Immagine 4">
            <a:extLst>
              <a:ext uri="{FF2B5EF4-FFF2-40B4-BE49-F238E27FC236}">
                <a16:creationId xmlns:a16="http://schemas.microsoft.com/office/drawing/2014/main" id="{74B86ADA-0715-9743-9796-066C6F6E5B50}"/>
              </a:ext>
            </a:extLst>
          </p:cNvPr>
          <p:cNvPicPr>
            <a:picLocks noChangeAspect="1"/>
          </p:cNvPicPr>
          <p:nvPr/>
        </p:nvPicPr>
        <p:blipFill>
          <a:blip r:embed="rId3"/>
          <a:stretch>
            <a:fillRect/>
          </a:stretch>
        </p:blipFill>
        <p:spPr>
          <a:xfrm>
            <a:off x="9241932" y="2020583"/>
            <a:ext cx="2528452" cy="3799587"/>
          </a:xfrm>
          <a:prstGeom prst="rect">
            <a:avLst/>
          </a:prstGeom>
          <a:ln>
            <a:solidFill>
              <a:schemeClr val="bg1"/>
            </a:solidFill>
          </a:ln>
        </p:spPr>
      </p:pic>
    </p:spTree>
    <p:extLst>
      <p:ext uri="{BB962C8B-B14F-4D97-AF65-F5344CB8AC3E}">
        <p14:creationId xmlns:p14="http://schemas.microsoft.com/office/powerpoint/2010/main" val="7585012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500"/>
                                        <p:tgtEl>
                                          <p:spTgt spid="280"/>
                                        </p:tgtEl>
                                        <p:attrNameLst>
                                          <p:attrName>ppt_y</p:attrName>
                                        </p:attrNameLst>
                                      </p:cBhvr>
                                      <p:tavLst>
                                        <p:tav tm="0">
                                          <p:val>
                                            <p:strVal val="#ppt_y-#ppt_h*1.125000"/>
                                          </p:val>
                                        </p:tav>
                                        <p:tav tm="100000">
                                          <p:val>
                                            <p:strVal val="#ppt_y"/>
                                          </p:val>
                                        </p:tav>
                                      </p:tavLst>
                                    </p:anim>
                                    <p:animEffect transition="in" filter="wipe(down)">
                                      <p:cBhvr>
                                        <p:cTn id="8" dur="500"/>
                                        <p:tgtEl>
                                          <p:spTgt spid="280"/>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81"/>
                                        </p:tgtEl>
                                        <p:attrNameLst>
                                          <p:attrName>style.visibility</p:attrName>
                                        </p:attrNameLst>
                                      </p:cBhvr>
                                      <p:to>
                                        <p:strVal val="visible"/>
                                      </p:to>
                                    </p:set>
                                    <p:anim calcmode="lin" valueType="num">
                                      <p:cBhvr additive="base">
                                        <p:cTn id="12" dur="500"/>
                                        <p:tgtEl>
                                          <p:spTgt spid="281"/>
                                        </p:tgtEl>
                                        <p:attrNameLst>
                                          <p:attrName>ppt_y</p:attrName>
                                        </p:attrNameLst>
                                      </p:cBhvr>
                                      <p:tavLst>
                                        <p:tav tm="0">
                                          <p:val>
                                            <p:strVal val="#ppt_y+#ppt_h*1.125000"/>
                                          </p:val>
                                        </p:tav>
                                        <p:tav tm="100000">
                                          <p:val>
                                            <p:strVal val="#ppt_y"/>
                                          </p:val>
                                        </p:tav>
                                      </p:tavLst>
                                    </p:anim>
                                    <p:animEffect transition="in" filter="wipe(up)">
                                      <p:cBhvr>
                                        <p:cTn id="13" dur="500"/>
                                        <p:tgtEl>
                                          <p:spTgt spid="281"/>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 name="CasellaDiTesto 1">
            <a:extLst>
              <a:ext uri="{FF2B5EF4-FFF2-40B4-BE49-F238E27FC236}">
                <a16:creationId xmlns:a16="http://schemas.microsoft.com/office/drawing/2014/main" id="{A62042A0-21A5-4A42-B0B3-63ADCB340821}"/>
              </a:ext>
            </a:extLst>
          </p:cNvPr>
          <p:cNvSpPr txBox="1"/>
          <p:nvPr/>
        </p:nvSpPr>
        <p:spPr>
          <a:xfrm>
            <a:off x="381000" y="433449"/>
            <a:ext cx="11604674" cy="2800767"/>
          </a:xfrm>
          <a:prstGeom prst="rect">
            <a:avLst/>
          </a:prstGeom>
          <a:noFill/>
        </p:spPr>
        <p:txBody>
          <a:bodyPr wrap="square" rtlCol="0">
            <a:spAutoFit/>
          </a:bodyPr>
          <a:lstStyle/>
          <a:p>
            <a:pPr algn="just"/>
            <a:r>
              <a:rPr lang="it-IT" sz="1600" spc="-30" dirty="0">
                <a:solidFill>
                  <a:schemeClr val="bg1"/>
                </a:solidFill>
              </a:rPr>
              <a:t>Tutte le musiche di Nino Rota per i film della trilogia hanno un sapore profondamente mediterraneo, italiano. Se si conoscono i film di Fellini, questa sensazione è ancora più accentuata. Eppure, il maestro riesce a dare</a:t>
            </a:r>
            <a:r>
              <a:rPr lang="it-IT" sz="1600" b="1" spc="-30" dirty="0">
                <a:solidFill>
                  <a:schemeClr val="bg1"/>
                </a:solidFill>
              </a:rPr>
              <a:t> un tono diverso, più oscuro e drammatico, tragico e epico</a:t>
            </a:r>
            <a:r>
              <a:rPr lang="it-IT" sz="1600" spc="-30" dirty="0">
                <a:solidFill>
                  <a:schemeClr val="bg1"/>
                </a:solidFill>
              </a:rPr>
              <a:t>. Non si tratta della stessa epicità che potrebbe venire in mente pensando a un </a:t>
            </a:r>
            <a:r>
              <a:rPr lang="it-IT" sz="1600" spc="-30" dirty="0" err="1">
                <a:solidFill>
                  <a:schemeClr val="bg1"/>
                </a:solidFill>
              </a:rPr>
              <a:t>blockbuster</a:t>
            </a:r>
            <a:r>
              <a:rPr lang="it-IT" sz="1600" spc="-30" dirty="0">
                <a:solidFill>
                  <a:schemeClr val="bg1"/>
                </a:solidFill>
              </a:rPr>
              <a:t>, per esempio, non è incentrata sulla pomposità e magniloquenza di suoni enormi e di molti </a:t>
            </a:r>
            <a:r>
              <a:rPr lang="it-IT" sz="1600" spc="-30" dirty="0" err="1">
                <a:solidFill>
                  <a:schemeClr val="bg1"/>
                </a:solidFill>
              </a:rPr>
              <a:t>layer</a:t>
            </a:r>
            <a:r>
              <a:rPr lang="it-IT" sz="1600" spc="-30" dirty="0">
                <a:solidFill>
                  <a:schemeClr val="bg1"/>
                </a:solidFill>
              </a:rPr>
              <a:t> stratificati. Tutt’altro: in queste musiche l’aspetto più epico della composizione risiede nella scelta delle note, della melodia, dell’arrangiamento e dei timbri utilizzati. </a:t>
            </a:r>
            <a:r>
              <a:rPr lang="it-IT" sz="1600" b="1" spc="-30" dirty="0">
                <a:solidFill>
                  <a:schemeClr val="bg1"/>
                </a:solidFill>
              </a:rPr>
              <a:t>La melodia riesce a essere intima</a:t>
            </a:r>
            <a:r>
              <a:rPr lang="it-IT" sz="1600" spc="-30" dirty="0">
                <a:solidFill>
                  <a:schemeClr val="bg1"/>
                </a:solidFill>
              </a:rPr>
              <a:t>, sottolinea la figura di Vito Corleone, uomo potente ma umano, all’apice di una rete di relazioni malavitose, eppure padre di famiglia amorevole: una figura complessa e affascinante. Il tema è eseguito da una cornetta, uno strumento a fiato molto simile alla tromba che, in questo caso, suona da solista, senza accompagnamento. È un dettaglio molto importante, che ritorna altre volte nei brani di questa colonna sonora;</a:t>
            </a:r>
            <a:r>
              <a:rPr lang="it-IT" sz="1600" b="1" spc="-30" dirty="0">
                <a:solidFill>
                  <a:schemeClr val="bg1"/>
                </a:solidFill>
              </a:rPr>
              <a:t> lo strumento solista sottolinea la solitudine del padrino</a:t>
            </a:r>
            <a:r>
              <a:rPr lang="it-IT" sz="1600" spc="-30" dirty="0">
                <a:solidFill>
                  <a:schemeClr val="bg1"/>
                </a:solidFill>
              </a:rPr>
              <a:t>, ma anche la sensazione che potrebbe sentire un immigrato italiano al suo arrivo in un grande paese come l’America. Il brano stesso suona come un’ode alla malinconica solitudine della famiglia Corleone.</a:t>
            </a:r>
          </a:p>
        </p:txBody>
      </p:sp>
      <p:sp>
        <p:nvSpPr>
          <p:cNvPr id="3" name="CasellaDiTesto 2">
            <a:extLst>
              <a:ext uri="{FF2B5EF4-FFF2-40B4-BE49-F238E27FC236}">
                <a16:creationId xmlns:a16="http://schemas.microsoft.com/office/drawing/2014/main" id="{E4777EE5-EC2A-2E4A-B55F-7195DF7F3E62}"/>
              </a:ext>
            </a:extLst>
          </p:cNvPr>
          <p:cNvSpPr txBox="1"/>
          <p:nvPr/>
        </p:nvSpPr>
        <p:spPr>
          <a:xfrm>
            <a:off x="8109679" y="5666282"/>
            <a:ext cx="184731" cy="307777"/>
          </a:xfrm>
          <a:prstGeom prst="rect">
            <a:avLst/>
          </a:prstGeom>
          <a:noFill/>
        </p:spPr>
        <p:txBody>
          <a:bodyPr wrap="none" rtlCol="0">
            <a:spAutoFit/>
          </a:bodyPr>
          <a:lstStyle/>
          <a:p>
            <a:endParaRPr lang="it-IT" dirty="0"/>
          </a:p>
        </p:txBody>
      </p:sp>
      <p:pic>
        <p:nvPicPr>
          <p:cNvPr id="4" name="Immagine 3">
            <a:extLst>
              <a:ext uri="{FF2B5EF4-FFF2-40B4-BE49-F238E27FC236}">
                <a16:creationId xmlns:a16="http://schemas.microsoft.com/office/drawing/2014/main" id="{F9367C3C-1689-8649-8B81-1B16AF4F00F2}"/>
              </a:ext>
            </a:extLst>
          </p:cNvPr>
          <p:cNvPicPr>
            <a:picLocks noChangeAspect="1"/>
          </p:cNvPicPr>
          <p:nvPr/>
        </p:nvPicPr>
        <p:blipFill>
          <a:blip r:embed="rId3"/>
          <a:stretch>
            <a:fillRect/>
          </a:stretch>
        </p:blipFill>
        <p:spPr>
          <a:xfrm>
            <a:off x="647794" y="3407228"/>
            <a:ext cx="5150040" cy="2884022"/>
          </a:xfrm>
          <a:prstGeom prst="rect">
            <a:avLst/>
          </a:prstGeom>
          <a:ln>
            <a:solidFill>
              <a:schemeClr val="bg1"/>
            </a:solidFill>
          </a:ln>
        </p:spPr>
      </p:pic>
      <p:pic>
        <p:nvPicPr>
          <p:cNvPr id="5" name="Immagine 4">
            <a:extLst>
              <a:ext uri="{FF2B5EF4-FFF2-40B4-BE49-F238E27FC236}">
                <a16:creationId xmlns:a16="http://schemas.microsoft.com/office/drawing/2014/main" id="{2E82B8EF-B68B-FA45-BAD2-9DDF6EF7E521}"/>
              </a:ext>
            </a:extLst>
          </p:cNvPr>
          <p:cNvPicPr>
            <a:picLocks noChangeAspect="1"/>
          </p:cNvPicPr>
          <p:nvPr/>
        </p:nvPicPr>
        <p:blipFill>
          <a:blip r:embed="rId4"/>
          <a:stretch>
            <a:fillRect/>
          </a:stretch>
        </p:blipFill>
        <p:spPr>
          <a:xfrm>
            <a:off x="5945474" y="3407228"/>
            <a:ext cx="5695944" cy="2884022"/>
          </a:xfrm>
          <a:prstGeom prst="rect">
            <a:avLst/>
          </a:prstGeom>
          <a:ln>
            <a:solidFill>
              <a:schemeClr val="bg1"/>
            </a:solidFill>
          </a:ln>
        </p:spPr>
      </p:pic>
    </p:spTree>
    <p:extLst>
      <p:ext uri="{BB962C8B-B14F-4D97-AF65-F5344CB8AC3E}">
        <p14:creationId xmlns:p14="http://schemas.microsoft.com/office/powerpoint/2010/main" val="12248846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000"/>
                                        <p:tgtEl>
                                          <p:spTgt spid="4"/>
                                        </p:tgtEl>
                                      </p:cBhvr>
                                    </p:animEffect>
                                  </p:childTnLst>
                                </p:cTn>
                              </p:par>
                              <p:par>
                                <p:cTn id="12" presetID="14"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2"/>
        <p:cNvGrpSpPr/>
        <p:nvPr/>
      </p:nvGrpSpPr>
      <p:grpSpPr>
        <a:xfrm>
          <a:off x="0" y="0"/>
          <a:ext cx="0" cy="0"/>
          <a:chOff x="0" y="0"/>
          <a:chExt cx="0" cy="0"/>
        </a:xfrm>
      </p:grpSpPr>
      <p:sp>
        <p:nvSpPr>
          <p:cNvPr id="273" name="Google Shape;273;p22"/>
          <p:cNvSpPr txBox="1"/>
          <p:nvPr/>
        </p:nvSpPr>
        <p:spPr>
          <a:xfrm>
            <a:off x="-390917" y="2178084"/>
            <a:ext cx="4889599" cy="861734"/>
          </a:xfrm>
          <a:prstGeom prst="rect">
            <a:avLst/>
          </a:prstGeom>
          <a:noFill/>
          <a:ln>
            <a:noFill/>
          </a:ln>
        </p:spPr>
        <p:txBody>
          <a:bodyPr spcFirstLastPara="1" wrap="square" lIns="91425" tIns="45700" rIns="91425" bIns="45700" anchor="t" anchorCtr="0">
            <a:spAutoFit/>
          </a:bodyPr>
          <a:lstStyle/>
          <a:p>
            <a:pPr marL="0" marR="0" lvl="0" indent="0" algn="r" rtl="0">
              <a:lnSpc>
                <a:spcPts val="6000"/>
              </a:lnSpc>
              <a:spcBef>
                <a:spcPts val="0"/>
              </a:spcBef>
              <a:spcAft>
                <a:spcPts val="0"/>
              </a:spcAft>
              <a:buNone/>
            </a:pPr>
            <a:r>
              <a:rPr lang="it-IT" sz="6000" b="1" dirty="0">
                <a:solidFill>
                  <a:schemeClr val="lt1"/>
                </a:solidFill>
                <a:latin typeface="+mj-lt"/>
                <a:ea typeface="Avenir"/>
                <a:cs typeface="Avenir"/>
                <a:sym typeface="Avenir"/>
              </a:rPr>
              <a:t>RELIGIONE</a:t>
            </a:r>
          </a:p>
        </p:txBody>
      </p:sp>
      <p:cxnSp>
        <p:nvCxnSpPr>
          <p:cNvPr id="274" name="Google Shape;274;p22"/>
          <p:cNvCxnSpPr>
            <a:cxnSpLocks/>
          </p:cNvCxnSpPr>
          <p:nvPr/>
        </p:nvCxnSpPr>
        <p:spPr>
          <a:xfrm>
            <a:off x="0" y="2937494"/>
            <a:ext cx="4346917" cy="0"/>
          </a:xfrm>
          <a:prstGeom prst="straightConnector1">
            <a:avLst/>
          </a:prstGeom>
          <a:noFill/>
          <a:ln w="9525" cap="flat" cmpd="sng">
            <a:solidFill>
              <a:schemeClr val="lt1"/>
            </a:solidFill>
            <a:prstDash val="solid"/>
            <a:round/>
            <a:headEnd type="none" w="sm" len="sm"/>
            <a:tailEnd type="none" w="sm" len="sm"/>
          </a:ln>
        </p:spPr>
      </p:cxnSp>
      <p:pic>
        <p:nvPicPr>
          <p:cNvPr id="5" name="Immagine 4">
            <a:extLst>
              <a:ext uri="{FF2B5EF4-FFF2-40B4-BE49-F238E27FC236}">
                <a16:creationId xmlns:a16="http://schemas.microsoft.com/office/drawing/2014/main" id="{92A81673-B3F0-5945-88B0-1EB8293248C8}"/>
              </a:ext>
            </a:extLst>
          </p:cNvPr>
          <p:cNvPicPr>
            <a:picLocks noChangeAspect="1"/>
          </p:cNvPicPr>
          <p:nvPr/>
        </p:nvPicPr>
        <p:blipFill>
          <a:blip r:embed="rId3"/>
          <a:stretch>
            <a:fillRect/>
          </a:stretch>
        </p:blipFill>
        <p:spPr>
          <a:xfrm>
            <a:off x="4986528" y="1437077"/>
            <a:ext cx="6773324" cy="3976149"/>
          </a:xfrm>
          <a:prstGeom prst="rect">
            <a:avLst/>
          </a:prstGeom>
          <a:ln w="107950" cmpd="thinThick">
            <a:solidFill>
              <a:schemeClr val="bg1"/>
            </a:solidFill>
            <a:miter lim="800000"/>
          </a:ln>
        </p:spPr>
      </p:pic>
    </p:spTree>
    <p:extLst>
      <p:ext uri="{BB962C8B-B14F-4D97-AF65-F5344CB8AC3E}">
        <p14:creationId xmlns:p14="http://schemas.microsoft.com/office/powerpoint/2010/main" val="36771370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wipe(up)">
                                      <p:cBhvr>
                                        <p:cTn id="7" dur="1000"/>
                                        <p:tgtEl>
                                          <p:spTgt spid="273"/>
                                        </p:tgtEl>
                                      </p:cBhvr>
                                    </p:animEffect>
                                  </p:childTnLst>
                                </p:cTn>
                              </p:par>
                              <p:par>
                                <p:cTn id="8" presetID="2" presetClass="entr" presetSubtype="8"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 calcmode="lin" valueType="num">
                                      <p:cBhvr additive="base">
                                        <p:cTn id="10" dur="1000" fill="hold"/>
                                        <p:tgtEl>
                                          <p:spTgt spid="274"/>
                                        </p:tgtEl>
                                        <p:attrNameLst>
                                          <p:attrName>ppt_x</p:attrName>
                                        </p:attrNameLst>
                                      </p:cBhvr>
                                      <p:tavLst>
                                        <p:tav tm="0">
                                          <p:val>
                                            <p:strVal val="0-#ppt_w/2"/>
                                          </p:val>
                                        </p:tav>
                                        <p:tav tm="100000">
                                          <p:val>
                                            <p:strVal val="#ppt_x"/>
                                          </p:val>
                                        </p:tav>
                                      </p:tavLst>
                                    </p:anim>
                                    <p:anim calcmode="lin" valueType="num">
                                      <p:cBhvr additive="base">
                                        <p:cTn id="11" dur="1000" fill="hold"/>
                                        <p:tgtEl>
                                          <p:spTgt spid="274"/>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279"/>
        <p:cNvGrpSpPr/>
        <p:nvPr/>
      </p:nvGrpSpPr>
      <p:grpSpPr>
        <a:xfrm>
          <a:off x="0" y="0"/>
          <a:ext cx="0" cy="0"/>
          <a:chOff x="0" y="0"/>
          <a:chExt cx="0" cy="0"/>
        </a:xfrm>
      </p:grpSpPr>
      <p:sp>
        <p:nvSpPr>
          <p:cNvPr id="280" name="Google Shape;280;p23"/>
          <p:cNvSpPr txBox="1"/>
          <p:nvPr/>
        </p:nvSpPr>
        <p:spPr>
          <a:xfrm>
            <a:off x="2540483" y="275421"/>
            <a:ext cx="703733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3600" b="1" dirty="0">
                <a:solidFill>
                  <a:schemeClr val="lt1"/>
                </a:solidFill>
                <a:latin typeface="+mn-lt"/>
                <a:sym typeface="Avenir"/>
              </a:rPr>
              <a:t>DON PINO PUGLISI</a:t>
            </a:r>
            <a:endParaRPr dirty="0">
              <a:latin typeface="+mn-lt"/>
            </a:endParaRPr>
          </a:p>
        </p:txBody>
      </p:sp>
      <p:sp>
        <p:nvSpPr>
          <p:cNvPr id="281" name="Google Shape;281;p23"/>
          <p:cNvSpPr txBox="1"/>
          <p:nvPr/>
        </p:nvSpPr>
        <p:spPr>
          <a:xfrm>
            <a:off x="2134829" y="921711"/>
            <a:ext cx="7848638"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2400" b="1" dirty="0">
                <a:solidFill>
                  <a:srgbClr val="E7818E"/>
                </a:solidFill>
                <a:latin typeface="+mn-lt"/>
                <a:ea typeface="Avenir"/>
                <a:cs typeface="Avenir"/>
                <a:sym typeface="Avenir"/>
              </a:rPr>
              <a:t>SE OGNUNO FA QUALCOSA SI PUO’ FARE MOLTO</a:t>
            </a:r>
            <a:endParaRPr lang="it-IT" dirty="0">
              <a:solidFill>
                <a:srgbClr val="E7818E"/>
              </a:solidFill>
              <a:latin typeface="+mn-lt"/>
            </a:endParaRPr>
          </a:p>
        </p:txBody>
      </p:sp>
      <p:sp>
        <p:nvSpPr>
          <p:cNvPr id="2" name="CasellaDiTesto 1">
            <a:extLst>
              <a:ext uri="{FF2B5EF4-FFF2-40B4-BE49-F238E27FC236}">
                <a16:creationId xmlns:a16="http://schemas.microsoft.com/office/drawing/2014/main" id="{A62042A0-21A5-4A42-B0B3-63ADCB340821}"/>
              </a:ext>
            </a:extLst>
          </p:cNvPr>
          <p:cNvSpPr txBox="1"/>
          <p:nvPr/>
        </p:nvSpPr>
        <p:spPr>
          <a:xfrm>
            <a:off x="381000" y="1470030"/>
            <a:ext cx="11351455" cy="5016758"/>
          </a:xfrm>
          <a:prstGeom prst="rect">
            <a:avLst/>
          </a:prstGeom>
          <a:noFill/>
        </p:spPr>
        <p:txBody>
          <a:bodyPr wrap="square" rtlCol="0">
            <a:spAutoFit/>
          </a:bodyPr>
          <a:lstStyle/>
          <a:p>
            <a:pPr algn="just" fontAlgn="base"/>
            <a:r>
              <a:rPr lang="it-IT" sz="1600" spc="-50" dirty="0">
                <a:solidFill>
                  <a:schemeClr val="bg1"/>
                </a:solidFill>
              </a:rPr>
              <a:t>Don Pino Puglisi nacque il 15 Settembre 1937 a Brancaccio, alla periferia di Palermo, da una famiglia modesta: padre calzolaio, madre sarta. Nel 1953 entrò in seminario e il 2 luglio 1960 fu ordinato prete. </a:t>
            </a:r>
          </a:p>
          <a:p>
            <a:pPr algn="just" fontAlgn="base"/>
            <a:r>
              <a:rPr lang="it-IT" sz="1600" spc="-50" dirty="0">
                <a:solidFill>
                  <a:schemeClr val="bg1"/>
                </a:solidFill>
              </a:rPr>
              <a:t>Don Pino Puglisi fu una di quelle poche persone a denunciare e a combattere per le proprie idee.</a:t>
            </a:r>
          </a:p>
          <a:p>
            <a:pPr algn="just" fontAlgn="base"/>
            <a:r>
              <a:rPr lang="it-IT" sz="1600" spc="-50" dirty="0">
                <a:solidFill>
                  <a:schemeClr val="bg1"/>
                </a:solidFill>
              </a:rPr>
              <a:t>Un giorno, mentre era parroco a San Gaetano, a Brancaccio, quartiere comandato dalla Mafia dei fratelli </a:t>
            </a:r>
            <a:r>
              <a:rPr lang="it-IT" sz="1600" spc="-50" dirty="0" err="1">
                <a:solidFill>
                  <a:schemeClr val="bg1"/>
                </a:solidFill>
              </a:rPr>
              <a:t>Graviano</a:t>
            </a:r>
            <a:r>
              <a:rPr lang="it-IT" sz="1600" spc="-50" dirty="0">
                <a:solidFill>
                  <a:schemeClr val="bg1"/>
                </a:solidFill>
              </a:rPr>
              <a:t>, legati ai Bagarella, vide un gruppo di ragazzini che giocavano a calcio in mezzo alla strada e, dopo poco tempo, costruì un campo di calcio accanto alla chiesa invitando i ragazzini a giocare in quel campo, lontano dalla strada, quindi lontano dalla mafia, che si serviva di questi per compiere alcuni “lavoretti“. Questo fece sì che la mafia, non avendo più “picciotti”, si accorgesse di lui, la quale, ovviamente non contenta di questa situazione, iniziò a intimidire il Padre con atti di guerra psicologica, ad esempio bucando le gomme dei motorini dei suoi studenti delle scuole superiori, andati da lui a dare una mano al centro d’accoglienza.</a:t>
            </a:r>
          </a:p>
          <a:p>
            <a:pPr algn="just" fontAlgn="base"/>
            <a:r>
              <a:rPr lang="it-IT" sz="1600" spc="-50" dirty="0">
                <a:solidFill>
                  <a:schemeClr val="bg1"/>
                </a:solidFill>
              </a:rPr>
              <a:t>Questo fatto contribuì a far allontanare alcune persone dal Centro Padre Nostro per paura di essere colpiti direttamente da un agguato. Se, a questo punto, Don Puglisi si fosse fermato forse si sarebbe salvato, ma non sarebbe riuscito a vivere in un mondo come quello, quindi la sua unica scelta fu quella di combattere, guidato dalla sua fede e dalla sua cocciutaggine.</a:t>
            </a:r>
          </a:p>
          <a:p>
            <a:pPr algn="just" fontAlgn="base"/>
            <a:r>
              <a:rPr lang="it-IT" sz="1600" spc="-50" dirty="0">
                <a:solidFill>
                  <a:schemeClr val="bg1"/>
                </a:solidFill>
              </a:rPr>
              <a:t>Un giorno, durante la messa, Don Puglisi si rivolse direttamente alla mafia e ai mafiosi dando degli animali, delle bestie ai cosiddetti “uomini d’onore”. Questa fu la firma di Don Puglisi sulla sua condanna a morte, arrivata dopo le pressioni dei boss di Brancaccio, scontenti di essere presi in giro da un prete.</a:t>
            </a:r>
          </a:p>
          <a:p>
            <a:pPr algn="just" fontAlgn="base"/>
            <a:r>
              <a:rPr lang="it-IT" sz="1600" spc="-50" dirty="0">
                <a:solidFill>
                  <a:schemeClr val="bg1"/>
                </a:solidFill>
              </a:rPr>
              <a:t>Il 15 settembre 1993, il giorno del suo 56° compleanno, Don Puglisi ricevette una telefonata in cui una voce gli augurava buon compleanno, ma quella voce non era quella calda o affettuosa di un parente o un amico…</a:t>
            </a:r>
          </a:p>
          <a:p>
            <a:pPr algn="just" fontAlgn="base"/>
            <a:r>
              <a:rPr lang="it-IT" sz="1600" spc="-50" dirty="0">
                <a:solidFill>
                  <a:schemeClr val="bg1"/>
                </a:solidFill>
              </a:rPr>
              <a:t>Quel giorno alle 20.45 in piazza Anita Garibaldi scese dalla sua Fiat Uno bianca e si avvicinò alla porta di casa, in quel momento qualcuno lo chiamò, lui si girò e qualcun’altro gli sparò più colpi alla nuca. </a:t>
            </a:r>
          </a:p>
          <a:p>
            <a:pPr algn="just" fontAlgn="base"/>
            <a:r>
              <a:rPr lang="it-IT" sz="1600" spc="-50" dirty="0">
                <a:solidFill>
                  <a:schemeClr val="bg1"/>
                </a:solidFill>
              </a:rPr>
              <a:t>Si racconta che quando vide il suo attentatore gli sorrise…</a:t>
            </a:r>
          </a:p>
        </p:txBody>
      </p:sp>
      <p:sp>
        <p:nvSpPr>
          <p:cNvPr id="3" name="CasellaDiTesto 2">
            <a:extLst>
              <a:ext uri="{FF2B5EF4-FFF2-40B4-BE49-F238E27FC236}">
                <a16:creationId xmlns:a16="http://schemas.microsoft.com/office/drawing/2014/main" id="{E4777EE5-EC2A-2E4A-B55F-7195DF7F3E62}"/>
              </a:ext>
            </a:extLst>
          </p:cNvPr>
          <p:cNvSpPr txBox="1"/>
          <p:nvPr/>
        </p:nvSpPr>
        <p:spPr>
          <a:xfrm>
            <a:off x="8109679" y="5666282"/>
            <a:ext cx="184731" cy="307777"/>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3794776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1000"/>
                                        <p:tgtEl>
                                          <p:spTgt spid="280"/>
                                        </p:tgtEl>
                                        <p:attrNameLst>
                                          <p:attrName>ppt_y</p:attrName>
                                        </p:attrNameLst>
                                      </p:cBhvr>
                                      <p:tavLst>
                                        <p:tav tm="0">
                                          <p:val>
                                            <p:strVal val="#ppt_y-#ppt_h*1.125000"/>
                                          </p:val>
                                        </p:tav>
                                        <p:tav tm="100000">
                                          <p:val>
                                            <p:strVal val="#ppt_y"/>
                                          </p:val>
                                        </p:tav>
                                      </p:tavLst>
                                    </p:anim>
                                    <p:animEffect transition="in" filter="wipe(down)">
                                      <p:cBhvr>
                                        <p:cTn id="8" dur="1000"/>
                                        <p:tgtEl>
                                          <p:spTgt spid="280"/>
                                        </p:tgtEl>
                                      </p:cBhvr>
                                    </p:animEffect>
                                  </p:childTnLst>
                                </p:cTn>
                              </p:par>
                            </p:childTnLst>
                          </p:cTn>
                        </p:par>
                        <p:par>
                          <p:cTn id="9" fill="hold">
                            <p:stCondLst>
                              <p:cond delay="1000"/>
                            </p:stCondLst>
                            <p:childTnLst>
                              <p:par>
                                <p:cTn id="10" presetID="12" presetClass="entr" presetSubtype="4" fill="hold" grpId="0" nodeType="afterEffect">
                                  <p:stCondLst>
                                    <p:cond delay="0"/>
                                  </p:stCondLst>
                                  <p:childTnLst>
                                    <p:set>
                                      <p:cBhvr>
                                        <p:cTn id="11" dur="1" fill="hold">
                                          <p:stCondLst>
                                            <p:cond delay="0"/>
                                          </p:stCondLst>
                                        </p:cTn>
                                        <p:tgtEl>
                                          <p:spTgt spid="281"/>
                                        </p:tgtEl>
                                        <p:attrNameLst>
                                          <p:attrName>style.visibility</p:attrName>
                                        </p:attrNameLst>
                                      </p:cBhvr>
                                      <p:to>
                                        <p:strVal val="visible"/>
                                      </p:to>
                                    </p:set>
                                    <p:anim calcmode="lin" valueType="num">
                                      <p:cBhvr additive="base">
                                        <p:cTn id="12" dur="1000"/>
                                        <p:tgtEl>
                                          <p:spTgt spid="281"/>
                                        </p:tgtEl>
                                        <p:attrNameLst>
                                          <p:attrName>ppt_y</p:attrName>
                                        </p:attrNameLst>
                                      </p:cBhvr>
                                      <p:tavLst>
                                        <p:tav tm="0">
                                          <p:val>
                                            <p:strVal val="#ppt_y+#ppt_h*1.125000"/>
                                          </p:val>
                                        </p:tav>
                                        <p:tav tm="100000">
                                          <p:val>
                                            <p:strVal val="#ppt_y"/>
                                          </p:val>
                                        </p:tav>
                                      </p:tavLst>
                                    </p:anim>
                                    <p:animEffect transition="in" filter="wipe(up)">
                                      <p:cBhvr>
                                        <p:cTn id="13" dur="1000"/>
                                        <p:tgtEl>
                                          <p:spTgt spid="281"/>
                                        </p:tgtEl>
                                      </p:cBhvr>
                                    </p:animEffect>
                                  </p:childTnLst>
                                </p:cTn>
                              </p:par>
                            </p:childTnLst>
                          </p:cTn>
                        </p:par>
                        <p:par>
                          <p:cTn id="14" fill="hold">
                            <p:stCondLst>
                              <p:cond delay="2000"/>
                            </p:stCondLst>
                            <p:childTnLst>
                              <p:par>
                                <p:cTn id="15" presetID="6"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P spid="281"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43"/>
        <p:cNvGrpSpPr/>
        <p:nvPr/>
      </p:nvGrpSpPr>
      <p:grpSpPr>
        <a:xfrm>
          <a:off x="0" y="0"/>
          <a:ext cx="0" cy="0"/>
          <a:chOff x="0" y="0"/>
          <a:chExt cx="0" cy="0"/>
        </a:xfrm>
      </p:grpSpPr>
      <p:pic>
        <p:nvPicPr>
          <p:cNvPr id="144" name="Google Shape;144;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89755" y="425507"/>
            <a:ext cx="6407181" cy="6099716"/>
          </a:xfrm>
          <a:prstGeom prst="rect">
            <a:avLst/>
          </a:prstGeom>
          <a:noFill/>
          <a:ln w="9525" cap="flat" cmpd="sng">
            <a:solidFill>
              <a:schemeClr val="lt1"/>
            </a:solidFill>
            <a:prstDash val="solid"/>
            <a:round/>
            <a:headEnd type="none" w="sm" len="sm"/>
            <a:tailEnd type="none" w="sm" len="sm"/>
          </a:ln>
        </p:spPr>
      </p:pic>
      <p:sp>
        <p:nvSpPr>
          <p:cNvPr id="145" name="Google Shape;145;p3"/>
          <p:cNvSpPr txBox="1"/>
          <p:nvPr/>
        </p:nvSpPr>
        <p:spPr>
          <a:xfrm>
            <a:off x="-1876400" y="2040674"/>
            <a:ext cx="5010615" cy="1015663"/>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t-IT" sz="6000" b="1" i="0" u="none" strike="noStrike" cap="none" dirty="0">
                <a:solidFill>
                  <a:schemeClr val="lt1"/>
                </a:solidFill>
                <a:latin typeface="+mj-lt"/>
                <a:ea typeface="Avenir"/>
                <a:cs typeface="Avenir"/>
                <a:sym typeface="Avenir"/>
              </a:rPr>
              <a:t>STORIA</a:t>
            </a:r>
            <a:endParaRPr dirty="0">
              <a:latin typeface="+mj-lt"/>
            </a:endParaRPr>
          </a:p>
        </p:txBody>
      </p:sp>
      <p:cxnSp>
        <p:nvCxnSpPr>
          <p:cNvPr id="146" name="Google Shape;146;p3"/>
          <p:cNvCxnSpPr/>
          <p:nvPr/>
        </p:nvCxnSpPr>
        <p:spPr>
          <a:xfrm>
            <a:off x="-22303" y="2923426"/>
            <a:ext cx="30480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up)">
                                      <p:cBhvr>
                                        <p:cTn id="7" dur="1000"/>
                                        <p:tgtEl>
                                          <p:spTgt spid="145"/>
                                        </p:tgtEl>
                                      </p:cBhvr>
                                    </p:animEffect>
                                  </p:childTnLst>
                                </p:cTn>
                              </p:par>
                              <p:par>
                                <p:cTn id="8" presetID="2" presetClass="entr" presetSubtype="8" fill="hold" nodeType="withEffect">
                                  <p:stCondLst>
                                    <p:cond delay="0"/>
                                  </p:stCondLst>
                                  <p:childTnLst>
                                    <p:set>
                                      <p:cBhvr>
                                        <p:cTn id="9" dur="1" fill="hold">
                                          <p:stCondLst>
                                            <p:cond delay="0"/>
                                          </p:stCondLst>
                                        </p:cTn>
                                        <p:tgtEl>
                                          <p:spTgt spid="146"/>
                                        </p:tgtEl>
                                        <p:attrNameLst>
                                          <p:attrName>style.visibility</p:attrName>
                                        </p:attrNameLst>
                                      </p:cBhvr>
                                      <p:to>
                                        <p:strVal val="visible"/>
                                      </p:to>
                                    </p:set>
                                    <p:anim calcmode="lin" valueType="num">
                                      <p:cBhvr additive="base">
                                        <p:cTn id="10" dur="1000" fill="hold"/>
                                        <p:tgtEl>
                                          <p:spTgt spid="146"/>
                                        </p:tgtEl>
                                        <p:attrNameLst>
                                          <p:attrName>ppt_x</p:attrName>
                                        </p:attrNameLst>
                                      </p:cBhvr>
                                      <p:tavLst>
                                        <p:tav tm="0">
                                          <p:val>
                                            <p:strVal val="0-#ppt_w/2"/>
                                          </p:val>
                                        </p:tav>
                                        <p:tav tm="100000">
                                          <p:val>
                                            <p:strVal val="#ppt_x"/>
                                          </p:val>
                                        </p:tav>
                                      </p:tavLst>
                                    </p:anim>
                                    <p:anim calcmode="lin" valueType="num">
                                      <p:cBhvr additive="base">
                                        <p:cTn id="11" dur="1000" fill="hold"/>
                                        <p:tgtEl>
                                          <p:spTgt spid="146"/>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dissolve">
                                      <p:cBhvr>
                                        <p:cTn id="15" dur="2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0"/>
        <p:cNvGrpSpPr/>
        <p:nvPr/>
      </p:nvGrpSpPr>
      <p:grpSpPr>
        <a:xfrm>
          <a:off x="0" y="0"/>
          <a:ext cx="0" cy="0"/>
          <a:chOff x="0" y="0"/>
          <a:chExt cx="0" cy="0"/>
        </a:xfrm>
      </p:grpSpPr>
      <p:pic>
        <p:nvPicPr>
          <p:cNvPr id="151" name="Google Shape;151;p4"/>
          <p:cNvPicPr preferRelativeResize="0"/>
          <p:nvPr/>
        </p:nvPicPr>
        <p:blipFill rotWithShape="1">
          <a:blip r:embed="rId3" cstate="screen">
            <a:alphaModFix amt="50000"/>
            <a:extLst>
              <a:ext uri="{28A0092B-C50C-407E-A947-70E740481C1C}">
                <a14:useLocalDpi xmlns:a14="http://schemas.microsoft.com/office/drawing/2010/main"/>
              </a:ext>
            </a:extLst>
          </a:blip>
          <a:srcRect/>
          <a:stretch/>
        </p:blipFill>
        <p:spPr>
          <a:xfrm>
            <a:off x="1" y="0"/>
            <a:ext cx="12192000" cy="6858000"/>
          </a:xfrm>
          <a:prstGeom prst="rect">
            <a:avLst/>
          </a:prstGeom>
          <a:noFill/>
          <a:ln>
            <a:noFill/>
          </a:ln>
        </p:spPr>
      </p:pic>
      <p:sp>
        <p:nvSpPr>
          <p:cNvPr id="152" name="Google Shape;152;p4"/>
          <p:cNvSpPr txBox="1"/>
          <p:nvPr/>
        </p:nvSpPr>
        <p:spPr>
          <a:xfrm>
            <a:off x="2938272" y="216096"/>
            <a:ext cx="618508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i="0" u="none" strike="noStrike" cap="none" dirty="0">
                <a:solidFill>
                  <a:srgbClr val="902802"/>
                </a:solidFill>
                <a:latin typeface="+mj-lt"/>
                <a:ea typeface="Avenir"/>
                <a:cs typeface="Avenir"/>
                <a:sym typeface="Avenir"/>
              </a:rPr>
              <a:t>FALCONE E BORSELLINO</a:t>
            </a:r>
            <a:endParaRPr dirty="0">
              <a:latin typeface="+mj-lt"/>
            </a:endParaRPr>
          </a:p>
        </p:txBody>
      </p:sp>
      <p:sp>
        <p:nvSpPr>
          <p:cNvPr id="153" name="Google Shape;153;p4"/>
          <p:cNvSpPr txBox="1"/>
          <p:nvPr/>
        </p:nvSpPr>
        <p:spPr>
          <a:xfrm>
            <a:off x="329784" y="862427"/>
            <a:ext cx="11467476" cy="59031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rgbClr val="902802"/>
                </a:solidFill>
                <a:latin typeface="+mn-lt"/>
                <a:ea typeface="Avenir"/>
                <a:cs typeface="Avenir"/>
                <a:sym typeface="Avenir"/>
              </a:rPr>
              <a:t>Durante il 1992 persero la vita due storici magistrati che hanno combattuto contro la mafia: </a:t>
            </a:r>
            <a:r>
              <a:rPr lang="it-IT" sz="1600" b="1" dirty="0">
                <a:solidFill>
                  <a:srgbClr val="902802"/>
                </a:solidFill>
                <a:latin typeface="+mn-lt"/>
                <a:ea typeface="Avenir"/>
                <a:cs typeface="Avenir"/>
                <a:sym typeface="Avenir"/>
              </a:rPr>
              <a:t>Giovanni Falcone </a:t>
            </a:r>
            <a:r>
              <a:rPr lang="it-IT" sz="1600" dirty="0">
                <a:solidFill>
                  <a:srgbClr val="902802"/>
                </a:solidFill>
                <a:latin typeface="+mn-lt"/>
                <a:ea typeface="Avenir"/>
                <a:cs typeface="Avenir"/>
                <a:sym typeface="Avenir"/>
              </a:rPr>
              <a:t>e</a:t>
            </a:r>
            <a:r>
              <a:rPr lang="it-IT" sz="1600" b="1" dirty="0">
                <a:solidFill>
                  <a:srgbClr val="902802"/>
                </a:solidFill>
                <a:latin typeface="+mn-lt"/>
                <a:ea typeface="Avenir"/>
                <a:cs typeface="Avenir"/>
                <a:sym typeface="Avenir"/>
              </a:rPr>
              <a:t> Paolo Borsellino</a:t>
            </a:r>
            <a:r>
              <a:rPr lang="it-IT" sz="1600" dirty="0">
                <a:solidFill>
                  <a:srgbClr val="902802"/>
                </a:solidFill>
                <a:latin typeface="+mn-lt"/>
                <a:ea typeface="Avenir"/>
                <a:cs typeface="Avenir"/>
                <a:sym typeface="Avenir"/>
              </a:rPr>
              <a:t>.</a:t>
            </a:r>
            <a:r>
              <a:rPr lang="it-IT" sz="1600" b="1" dirty="0">
                <a:solidFill>
                  <a:srgbClr val="902802"/>
                </a:solidFill>
                <a:latin typeface="+mn-lt"/>
                <a:ea typeface="Avenir"/>
                <a:cs typeface="Avenir"/>
                <a:sym typeface="Avenir"/>
              </a:rPr>
              <a:t> </a:t>
            </a:r>
            <a:r>
              <a:rPr lang="it-IT" sz="1600" dirty="0">
                <a:solidFill>
                  <a:srgbClr val="902802"/>
                </a:solidFill>
                <a:latin typeface="+mn-lt"/>
                <a:ea typeface="Avenir"/>
                <a:cs typeface="Avenir"/>
                <a:sym typeface="Avenir"/>
              </a:rPr>
              <a:t>Morirono a circa due mesi di distanza, in due attentati mafiosi: la Strage di Capaci e la Strage di Via D’Amelio, avvenute il 23 maggio e il 19 luglio 1992. La morte così violenta e clamorosa di due simboli della lotta dello Stato contro la Mafia ha causato un inasprimento della lotta alla mafia ed ha determinato numerosi arresti che ne hanno fortemente indebolito l’attività.</a:t>
            </a:r>
            <a:endParaRPr sz="1600" dirty="0">
              <a:latin typeface="+mn-lt"/>
            </a:endParaRPr>
          </a:p>
          <a:p>
            <a:pPr marL="0" marR="0" lvl="0" indent="0" algn="just" rtl="0">
              <a:lnSpc>
                <a:spcPct val="60000"/>
              </a:lnSpc>
              <a:spcBef>
                <a:spcPts val="0"/>
              </a:spcBef>
              <a:spcAft>
                <a:spcPts val="0"/>
              </a:spcAft>
              <a:buNone/>
            </a:pPr>
            <a:endParaRPr sz="1600" dirty="0">
              <a:solidFill>
                <a:srgbClr val="902802"/>
              </a:solidFill>
              <a:latin typeface="+mn-lt"/>
              <a:ea typeface="Avenir"/>
              <a:cs typeface="Avenir"/>
              <a:sym typeface="Avenir"/>
            </a:endParaRPr>
          </a:p>
          <a:p>
            <a:pPr lvl="0" algn="just"/>
            <a:r>
              <a:rPr lang="it-IT" sz="1600" dirty="0">
                <a:solidFill>
                  <a:srgbClr val="902802"/>
                </a:solidFill>
                <a:latin typeface="+mn-lt"/>
                <a:ea typeface="Avenir"/>
                <a:cs typeface="Avenir"/>
                <a:sym typeface="Avenir"/>
              </a:rPr>
              <a:t>Le vite di Giovanni Falcone e Paolo Borsellino sono intrecciate fin dall'inizio. Entrambi nacquero a Palermo: Giovanni il 20 maggio 1939, Paolo 8 mesi dopo, il 19 gennaio. Abitavano a poche decine di metri di distanza l'uno dall'altro e furono amici fin da bambini.</a:t>
            </a:r>
          </a:p>
          <a:p>
            <a:pPr lvl="0" algn="just"/>
            <a:r>
              <a:rPr lang="it-IT" sz="1600" dirty="0">
                <a:solidFill>
                  <a:srgbClr val="902802"/>
                </a:solidFill>
                <a:latin typeface="+mn-lt"/>
                <a:ea typeface="Avenir"/>
                <a:cs typeface="Avenir"/>
                <a:sym typeface="Avenir"/>
              </a:rPr>
              <a:t>Nella vita di Giovanni c'erano la scuola, l'Azione cattolica e pochi divertimenti, un padre severo per cui viaggi e villeggiatura non esistevano. Anche la madre era una donna energica e autoritaria.</a:t>
            </a:r>
          </a:p>
          <a:p>
            <a:pPr lvl="0" algn="just"/>
            <a:r>
              <a:rPr lang="it-IT" sz="1600" dirty="0">
                <a:solidFill>
                  <a:srgbClr val="902802"/>
                </a:solidFill>
                <a:latin typeface="+mn-lt"/>
                <a:ea typeface="Avenir"/>
                <a:cs typeface="Avenir"/>
                <a:sym typeface="Avenir"/>
              </a:rPr>
              <a:t>In casa Borsellino, invece, l'ambiente era più vivace: c'erano spesso amici in visita e si discuteva di libri e di filosofia. A scuola Paolo non sbagliava un colpo. In greco aveva 10, si alzava alle 5 del mattino per studiare e la sua memoria prodigiosa faceva il resto.</a:t>
            </a:r>
          </a:p>
          <a:p>
            <a:pPr lvl="0" algn="just"/>
            <a:r>
              <a:rPr lang="it-IT" sz="1600" dirty="0">
                <a:solidFill>
                  <a:srgbClr val="902802"/>
                </a:solidFill>
                <a:latin typeface="+mn-lt"/>
                <a:ea typeface="Avenir"/>
                <a:cs typeface="Avenir"/>
                <a:sym typeface="Avenir"/>
              </a:rPr>
              <a:t>Giovanni e Paolo frequentarono il liceo classico. Per Giovanni fu fondamentale il suo professore di storia e filosofia, Franco Salvo, il quale gli insegnò a sfuggire ai dogmi e a coltivare il dubbio. Dopo la maturità entrò all'Accademia militare di Livorno, poi ci ripensò e si iscrisse a giurisprudenza e si laureò a pieni voti. Borsellino invece optò subito per gli studi di Legge, ma mentre frequentava l'università gli morì il padre, e le condizioni economiche della sua famiglia peggiorarono. Nonostante le difficoltà, a 22 anni si laureò comunque con 110 e lode. Nel 1963 partecipa al concorso per entrare in magistratura, diventando così il più giovane magistrato d'Italia. Cominciò così il loro percorso verso la magistratura. Falcone si impegnò anche a favore del referendum contro il divorzio. Il suo primo incarico è quello di pretore a Lentini. Nel 1978 ottiene il lavoro all’ufficio istruzione sotto la guida di Chinnici affiancato da Paolo Borsellino. Ma fu nel 1980 quando gli vennero affidate le indagini contro Rosario Spatola, che scoprì il quadro dell'organizzazione criminale di Cosa Nostra. Nello stesso anno Borsellino fa arrestare i primi sei mafiosi: tra questi, Giulio Di Carlo e Andrea Di Carlo.</a:t>
            </a:r>
          </a:p>
        </p:txBody>
      </p:sp>
    </p:spTree>
    <p:extLst>
      <p:ext uri="{BB962C8B-B14F-4D97-AF65-F5344CB8AC3E}">
        <p14:creationId xmlns:p14="http://schemas.microsoft.com/office/powerpoint/2010/main" val="38705256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anim calcmode="lin" valueType="num">
                                      <p:cBhvr>
                                        <p:cTn id="8" dur="1000" fill="hold"/>
                                        <p:tgtEl>
                                          <p:spTgt spid="152"/>
                                        </p:tgtEl>
                                        <p:attrNameLst>
                                          <p:attrName>ppt_x</p:attrName>
                                        </p:attrNameLst>
                                      </p:cBhvr>
                                      <p:tavLst>
                                        <p:tav tm="0">
                                          <p:val>
                                            <p:strVal val="#ppt_x"/>
                                          </p:val>
                                        </p:tav>
                                        <p:tav tm="100000">
                                          <p:val>
                                            <p:strVal val="#ppt_x"/>
                                          </p:val>
                                        </p:tav>
                                      </p:tavLst>
                                    </p:anim>
                                    <p:anim calcmode="lin" valueType="num">
                                      <p:cBhvr>
                                        <p:cTn id="9" dur="1000" fill="hold"/>
                                        <p:tgtEl>
                                          <p:spTgt spid="1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circle(in)">
                                      <p:cBhvr>
                                        <p:cTn id="13" dur="20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5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57"/>
        <p:cNvGrpSpPr/>
        <p:nvPr/>
      </p:nvGrpSpPr>
      <p:grpSpPr>
        <a:xfrm>
          <a:off x="0" y="0"/>
          <a:ext cx="0" cy="0"/>
          <a:chOff x="0" y="0"/>
          <a:chExt cx="0" cy="0"/>
        </a:xfrm>
      </p:grpSpPr>
      <p:sp>
        <p:nvSpPr>
          <p:cNvPr id="158" name="Google Shape;158;p5"/>
          <p:cNvSpPr txBox="1"/>
          <p:nvPr/>
        </p:nvSpPr>
        <p:spPr>
          <a:xfrm>
            <a:off x="3007005" y="216096"/>
            <a:ext cx="618515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b="1" dirty="0">
                <a:solidFill>
                  <a:schemeClr val="lt1"/>
                </a:solidFill>
                <a:latin typeface="+mj-lt"/>
                <a:ea typeface="Avenir"/>
                <a:cs typeface="Avenir"/>
                <a:sym typeface="Avenir"/>
              </a:rPr>
              <a:t>ANTONINO CAPONNETTO</a:t>
            </a:r>
            <a:endParaRPr dirty="0">
              <a:latin typeface="+mj-lt"/>
            </a:endParaRPr>
          </a:p>
        </p:txBody>
      </p:sp>
      <p:sp>
        <p:nvSpPr>
          <p:cNvPr id="159" name="Google Shape;159;p5"/>
          <p:cNvSpPr txBox="1"/>
          <p:nvPr/>
        </p:nvSpPr>
        <p:spPr>
          <a:xfrm>
            <a:off x="381001" y="862427"/>
            <a:ext cx="11471030" cy="2800726"/>
          </a:xfrm>
          <a:prstGeom prst="rect">
            <a:avLst/>
          </a:prstGeom>
          <a:noFill/>
          <a:ln>
            <a:noFill/>
          </a:ln>
        </p:spPr>
        <p:txBody>
          <a:bodyPr spcFirstLastPara="1" wrap="square" lIns="91425" tIns="45700" rIns="91425" bIns="45700" anchor="t" anchorCtr="0">
            <a:spAutoFit/>
          </a:bodyPr>
          <a:lstStyle/>
          <a:p>
            <a:pPr lvl="0" algn="just"/>
            <a:r>
              <a:rPr lang="it-IT" sz="1600" dirty="0">
                <a:solidFill>
                  <a:schemeClr val="lt1"/>
                </a:solidFill>
                <a:latin typeface="+mj-lt"/>
                <a:ea typeface="Avenir"/>
                <a:cs typeface="Avenir"/>
                <a:sym typeface="Avenir"/>
              </a:rPr>
              <a:t>Fondamentale fu il magistrato </a:t>
            </a:r>
            <a:r>
              <a:rPr lang="it-IT" sz="1600" b="1" dirty="0">
                <a:solidFill>
                  <a:schemeClr val="lt1"/>
                </a:solidFill>
                <a:latin typeface="+mj-lt"/>
                <a:ea typeface="Avenir"/>
                <a:cs typeface="Avenir"/>
                <a:sym typeface="Avenir"/>
              </a:rPr>
              <a:t>Antonino Caponnetto</a:t>
            </a:r>
            <a:r>
              <a:rPr lang="it-IT" sz="1600" dirty="0">
                <a:solidFill>
                  <a:schemeClr val="lt1"/>
                </a:solidFill>
                <a:latin typeface="+mj-lt"/>
                <a:ea typeface="Avenir"/>
                <a:cs typeface="Avenir"/>
                <a:sym typeface="Avenir"/>
              </a:rPr>
              <a:t>, chiamato a sostituire il  capo dell'Ufficio istruzione di Palermo, Rocco Chinnici, ucciso da un’autobomba il 29 luglio 1983, fu il primo a capire che bisognava cambiare modo di lavorare nonostante egli non avesse alcuna esperienza di processi di mafia. Caponnetto si rese conto della necessità di costituire un </a:t>
            </a:r>
            <a:r>
              <a:rPr lang="it-IT" sz="1600" b="1" dirty="0">
                <a:solidFill>
                  <a:schemeClr val="lt1"/>
                </a:solidFill>
                <a:latin typeface="+mj-lt"/>
                <a:ea typeface="Avenir"/>
                <a:cs typeface="Avenir"/>
                <a:sym typeface="Avenir"/>
              </a:rPr>
              <a:t>pool</a:t>
            </a:r>
            <a:r>
              <a:rPr lang="it-IT" sz="1600" dirty="0">
                <a:solidFill>
                  <a:schemeClr val="lt1"/>
                </a:solidFill>
                <a:latin typeface="+mj-lt"/>
                <a:ea typeface="Avenir"/>
                <a:cs typeface="Avenir"/>
                <a:sym typeface="Avenir"/>
              </a:rPr>
              <a:t> di magistrati contro la criminalità organizzata, formato da Falcone, Borsellino e dai giudici Lello e </a:t>
            </a:r>
            <a:r>
              <a:rPr lang="it-IT" sz="1600" dirty="0" err="1">
                <a:solidFill>
                  <a:schemeClr val="lt1"/>
                </a:solidFill>
                <a:latin typeface="+mj-lt"/>
                <a:ea typeface="Avenir"/>
                <a:cs typeface="Avenir"/>
                <a:sym typeface="Avenir"/>
              </a:rPr>
              <a:t>Guarnotta</a:t>
            </a:r>
            <a:r>
              <a:rPr lang="it-IT" sz="1600" dirty="0">
                <a:solidFill>
                  <a:schemeClr val="lt1"/>
                </a:solidFill>
                <a:latin typeface="+mj-lt"/>
                <a:ea typeface="Avenir"/>
                <a:cs typeface="Avenir"/>
                <a:sym typeface="Avenir"/>
              </a:rPr>
              <a:t>.</a:t>
            </a:r>
          </a:p>
          <a:p>
            <a:pPr lvl="0" algn="just"/>
            <a:r>
              <a:rPr lang="it-IT" sz="1600" dirty="0">
                <a:solidFill>
                  <a:schemeClr val="lt1"/>
                </a:solidFill>
                <a:latin typeface="+mj-lt"/>
                <a:ea typeface="Avenir"/>
                <a:cs typeface="Avenir"/>
                <a:sym typeface="Avenir"/>
              </a:rPr>
              <a:t>Il pool nasce anche dall'esigenza di unire l’istituzione composta da giudici che combattono contro la mafia, ma lo fanno individualmente: </a:t>
            </a:r>
            <a:r>
              <a:rPr lang="it-IT" sz="1600" b="1" dirty="0">
                <a:solidFill>
                  <a:schemeClr val="lt1"/>
                </a:solidFill>
                <a:latin typeface="+mj-lt"/>
                <a:ea typeface="Avenir"/>
                <a:cs typeface="Avenir"/>
                <a:sym typeface="Avenir"/>
              </a:rPr>
              <a:t>nel pool si agisce insieme</a:t>
            </a:r>
            <a:r>
              <a:rPr lang="it-IT" sz="1600" dirty="0">
                <a:solidFill>
                  <a:schemeClr val="lt1"/>
                </a:solidFill>
                <a:latin typeface="+mj-lt"/>
                <a:ea typeface="Avenir"/>
                <a:cs typeface="Avenir"/>
                <a:sym typeface="Avenir"/>
              </a:rPr>
              <a:t>.</a:t>
            </a:r>
          </a:p>
          <a:p>
            <a:pPr algn="just"/>
            <a:r>
              <a:rPr lang="it-IT" sz="1600" spc="-50" dirty="0">
                <a:solidFill>
                  <a:schemeClr val="lt1"/>
                </a:solidFill>
                <a:ea typeface="Avenir"/>
                <a:cs typeface="Avenir"/>
                <a:sym typeface="Avenir"/>
              </a:rPr>
              <a:t>Il pool iniziò a lavorare subito a gran ritmo ma fu quando arrivò la stagione dei pentiti con </a:t>
            </a:r>
            <a:r>
              <a:rPr lang="it-IT" sz="1600" b="1" spc="-50" dirty="0">
                <a:solidFill>
                  <a:schemeClr val="lt1"/>
                </a:solidFill>
                <a:ea typeface="Avenir"/>
                <a:cs typeface="Avenir"/>
                <a:sym typeface="Avenir"/>
              </a:rPr>
              <a:t>Tommaso Buscetta </a:t>
            </a:r>
            <a:r>
              <a:rPr lang="it-IT" sz="1600" spc="-50" dirty="0">
                <a:solidFill>
                  <a:schemeClr val="lt1"/>
                </a:solidFill>
                <a:ea typeface="Avenir"/>
                <a:cs typeface="Avenir"/>
                <a:sym typeface="Avenir"/>
              </a:rPr>
              <a:t>che nella guerra scatenata da Totò Riina aveva perso due figli, un fratello, un genero, un cognato e quattro nipoti, che la situazione cambiò. Egli fu il primo a descrivere nel dettaglio la struttura della mafia. Fu Falcone ad interrogarlo e il risultato fu che il 29 settembre 1984 vennero spiccati 366 mandati di arresto!</a:t>
            </a:r>
            <a:endParaRPr lang="it-IT" sz="1600" spc="-50" dirty="0"/>
          </a:p>
          <a:p>
            <a:pPr lvl="0" algn="just"/>
            <a:endParaRPr sz="1600" dirty="0">
              <a:solidFill>
                <a:schemeClr val="lt1"/>
              </a:solidFill>
              <a:latin typeface="+mj-lt"/>
              <a:ea typeface="Avenir"/>
              <a:cs typeface="Avenir"/>
              <a:sym typeface="Avenir"/>
            </a:endParaRPr>
          </a:p>
        </p:txBody>
      </p:sp>
      <p:pic>
        <p:nvPicPr>
          <p:cNvPr id="160" name="Google Shape;160;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1001" y="3443938"/>
            <a:ext cx="4959095" cy="3068793"/>
          </a:xfrm>
          <a:prstGeom prst="rect">
            <a:avLst/>
          </a:prstGeom>
          <a:noFill/>
          <a:ln w="9525" cap="flat" cmpd="sng">
            <a:solidFill>
              <a:schemeClr val="lt1"/>
            </a:solidFill>
            <a:prstDash val="solid"/>
            <a:round/>
            <a:headEnd type="none" w="sm" len="sm"/>
            <a:tailEnd type="none" w="sm" len="sm"/>
          </a:ln>
        </p:spPr>
      </p:pic>
      <p:sp>
        <p:nvSpPr>
          <p:cNvPr id="161" name="Google Shape;161;p5"/>
          <p:cNvSpPr txBox="1"/>
          <p:nvPr/>
        </p:nvSpPr>
        <p:spPr>
          <a:xfrm>
            <a:off x="5449824" y="3348486"/>
            <a:ext cx="6402207" cy="35393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spc="-50" dirty="0">
                <a:solidFill>
                  <a:schemeClr val="lt1"/>
                </a:solidFill>
                <a:latin typeface="+mj-lt"/>
                <a:ea typeface="Avenir"/>
                <a:cs typeface="Avenir"/>
                <a:sym typeface="Avenir"/>
              </a:rPr>
              <a:t>Di Buscetta Falcone disse: «Prima di lui non avevamo che un'idea superficiale del fenomeno mafioso. Con lui abbiamo iniziato a guardarvi dentro. Ci ha fornito numerosissime conferme sulla struttura, le tecniche di reclutamento, le funzioni di Cosa Nostra. Ci ha dato una visione globale, ampia, a largo raggio del fenomeno».</a:t>
            </a:r>
          </a:p>
          <a:p>
            <a:pPr algn="just"/>
            <a:r>
              <a:rPr lang="it-IT" sz="1600" dirty="0">
                <a:solidFill>
                  <a:schemeClr val="lt1"/>
                </a:solidFill>
                <a:ea typeface="Avenir"/>
                <a:cs typeface="Avenir"/>
                <a:sym typeface="Avenir"/>
              </a:rPr>
              <a:t>Iniziò così il momento magico del pool, tra il settembre 1984 e il maggio 1985 si sentiva una particolare atmosfera di consenso e di appoggio, anche tra i colleghi del Palazzo di Giustizia! Bastava aprire bocca e il Ministero concedeva tutto: aerotaxi, segretarie, documenti, addirittura l'aula-bunker in cui si sarebbe svolto il maxi-processo fu costruita nel giro di un anno.</a:t>
            </a:r>
          </a:p>
          <a:p>
            <a:pPr algn="just"/>
            <a:r>
              <a:rPr lang="it-IT" sz="1600" dirty="0">
                <a:solidFill>
                  <a:schemeClr val="lt1"/>
                </a:solidFill>
                <a:ea typeface="Avenir"/>
                <a:cs typeface="Avenir"/>
                <a:sym typeface="Avenir"/>
              </a:rPr>
              <a:t>Nel frattempo però, nell'ombra, Totò Riina stava preparando un'estate di sangue…</a:t>
            </a:r>
            <a:endParaRPr lang="it-IT" sz="1600" dirty="0"/>
          </a:p>
          <a:p>
            <a:pPr marL="0" marR="0" lvl="0" indent="0" algn="just" rtl="0">
              <a:spcBef>
                <a:spcPts val="0"/>
              </a:spcBef>
              <a:spcAft>
                <a:spcPts val="0"/>
              </a:spcAft>
              <a:buNone/>
            </a:pPr>
            <a:endParaRPr sz="1600" spc="-5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anim calcmode="lin" valueType="num">
                                      <p:cBhvr>
                                        <p:cTn id="8" dur="1000" fill="hold"/>
                                        <p:tgtEl>
                                          <p:spTgt spid="158"/>
                                        </p:tgtEl>
                                        <p:attrNameLst>
                                          <p:attrName>ppt_x</p:attrName>
                                        </p:attrNameLst>
                                      </p:cBhvr>
                                      <p:tavLst>
                                        <p:tav tm="0">
                                          <p:val>
                                            <p:strVal val="#ppt_x"/>
                                          </p:val>
                                        </p:tav>
                                        <p:tav tm="100000">
                                          <p:val>
                                            <p:strVal val="#ppt_x"/>
                                          </p:val>
                                        </p:tav>
                                      </p:tavLst>
                                    </p:anim>
                                    <p:anim calcmode="lin" valueType="num">
                                      <p:cBhvr>
                                        <p:cTn id="9" dur="1000" fill="hold"/>
                                        <p:tgtEl>
                                          <p:spTgt spid="15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6" fill="hold" grpId="0" nodeType="afterEffect">
                                  <p:stCondLst>
                                    <p:cond delay="0"/>
                                  </p:stCondLst>
                                  <p:childTnLst>
                                    <p:set>
                                      <p:cBhvr>
                                        <p:cTn id="12" dur="1" fill="hold">
                                          <p:stCondLst>
                                            <p:cond delay="0"/>
                                          </p:stCondLst>
                                        </p:cTn>
                                        <p:tgtEl>
                                          <p:spTgt spid="159"/>
                                        </p:tgtEl>
                                        <p:attrNameLst>
                                          <p:attrName>style.visibility</p:attrName>
                                        </p:attrNameLst>
                                      </p:cBhvr>
                                      <p:to>
                                        <p:strVal val="visible"/>
                                      </p:to>
                                    </p:set>
                                    <p:animEffect transition="in" filter="strips(downRight)">
                                      <p:cBhvr>
                                        <p:cTn id="13" dur="1000"/>
                                        <p:tgtEl>
                                          <p:spTgt spid="159"/>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strips(downRight)">
                                      <p:cBhvr>
                                        <p:cTn id="16" dur="1000"/>
                                        <p:tgtEl>
                                          <p:spTgt spid="161"/>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60"/>
                                        </p:tgtEl>
                                        <p:attrNameLst>
                                          <p:attrName>style.visibility</p:attrName>
                                        </p:attrNameLst>
                                      </p:cBhvr>
                                      <p:to>
                                        <p:strVal val="visible"/>
                                      </p:to>
                                    </p:set>
                                    <p:animEffect transition="in" filter="dissolve">
                                      <p:cBhvr>
                                        <p:cTn id="2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161"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65"/>
        <p:cNvGrpSpPr/>
        <p:nvPr/>
      </p:nvGrpSpPr>
      <p:grpSpPr>
        <a:xfrm>
          <a:off x="0" y="0"/>
          <a:ext cx="0" cy="0"/>
          <a:chOff x="0" y="0"/>
          <a:chExt cx="0" cy="0"/>
        </a:xfrm>
      </p:grpSpPr>
      <p:sp>
        <p:nvSpPr>
          <p:cNvPr id="166" name="Google Shape;166;p6"/>
          <p:cNvSpPr txBox="1"/>
          <p:nvPr/>
        </p:nvSpPr>
        <p:spPr>
          <a:xfrm>
            <a:off x="381001" y="2480927"/>
            <a:ext cx="11471030" cy="42780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chemeClr val="lt1"/>
                </a:solidFill>
                <a:latin typeface="+mn-lt"/>
                <a:ea typeface="Avenir"/>
                <a:cs typeface="Avenir"/>
                <a:sym typeface="Avenir"/>
              </a:rPr>
              <a:t>Il maxi-processo, con ben 475 imputati, fu il più grande attacco alla mafia mai condotto in Italia. Ebbe inizio il 10 febbraio 1986 e si chiuse il 16 dicembre 1987 con 360 condanne e 114 assoluzioni. E, con questo, Caponnetto ritenne chiusa la sua esperienza palermitana.</a:t>
            </a:r>
            <a:endParaRPr sz="1600" dirty="0">
              <a:latin typeface="+mn-lt"/>
            </a:endParaRPr>
          </a:p>
          <a:p>
            <a:pPr marL="0" marR="0" lvl="0" indent="0" algn="just" rtl="0">
              <a:spcBef>
                <a:spcPts val="0"/>
              </a:spcBef>
              <a:spcAft>
                <a:spcPts val="0"/>
              </a:spcAft>
              <a:buNone/>
            </a:pPr>
            <a:r>
              <a:rPr lang="it-IT" sz="1600" dirty="0">
                <a:solidFill>
                  <a:schemeClr val="lt1"/>
                </a:solidFill>
                <a:latin typeface="+mn-lt"/>
                <a:ea typeface="Avenir"/>
                <a:cs typeface="Avenir"/>
                <a:sym typeface="Avenir"/>
              </a:rPr>
              <a:t>Era ragionevolmente sicuro che il suo posto sarebbe stato preso da Falcone. Ma così non fu. Il clima politico era sfavorevole e da quel momento in poi la situazione cambiò… nessun riconoscimento, tanti bastoni fra le ruote tra cui la nomina di Meli da parte del Consiglio superiore della magistratura, al posto di Falcone a capo dell’Ufficio Istruzione di Palermo. Quel giorno l'anzianità vinse sulla competenza: Meli, infatti, aveva scarsa esperienza in fatto di processi di mafia. E da quel giorno, disse lo stesso Caponnetto, «Falcone ha iniziato a morire».</a:t>
            </a:r>
          </a:p>
          <a:p>
            <a:pPr lvl="0" algn="just"/>
            <a:r>
              <a:rPr lang="it-IT" sz="1600" dirty="0">
                <a:solidFill>
                  <a:schemeClr val="lt1"/>
                </a:solidFill>
                <a:ea typeface="Avenir"/>
                <a:cs typeface="Avenir"/>
                <a:sym typeface="Avenir"/>
              </a:rPr>
              <a:t>Totò Riina venne sconfitto nel maxi-processo che gli costò l'ergastolo.</a:t>
            </a:r>
          </a:p>
          <a:p>
            <a:pPr lvl="0" algn="just"/>
            <a:r>
              <a:rPr lang="it-IT" sz="1600" dirty="0">
                <a:solidFill>
                  <a:schemeClr val="lt1"/>
                </a:solidFill>
                <a:ea typeface="Avenir"/>
                <a:cs typeface="Avenir"/>
                <a:sym typeface="Avenir"/>
              </a:rPr>
              <a:t>Nel maggio 1992 Falcone raggiunge i numeri necessari per vincere l’elezione a superprocuratore. Ma il 23 maggio 1992 mentre torna da Roma a Palermo, dove lo aspetta Borsellino per festeggiare il suo nuovo ruolo di superprocuratore, viene ucciso in un attentato mafioso. 500 kg di tritolo vengono posizionati sull’autostrada, e Giovanni Brusca azionando un telecomando innescò l'esplosione che fu talmente forte da farla registrare anche dai sismografi dell’Istituto Nazionale di Geofisica. Insieme a Falcone e alla moglie, Francesca Morvillo morirono anche tre uomini della scorta: Schifani, </a:t>
            </a:r>
            <a:r>
              <a:rPr lang="it-IT" sz="1600" dirty="0" err="1">
                <a:solidFill>
                  <a:schemeClr val="lt1"/>
                </a:solidFill>
                <a:ea typeface="Avenir"/>
                <a:cs typeface="Avenir"/>
                <a:sym typeface="Avenir"/>
              </a:rPr>
              <a:t>Montinaro</a:t>
            </a:r>
            <a:r>
              <a:rPr lang="it-IT" sz="1600" dirty="0">
                <a:solidFill>
                  <a:schemeClr val="lt1"/>
                </a:solidFill>
                <a:ea typeface="Avenir"/>
                <a:cs typeface="Avenir"/>
                <a:sym typeface="Avenir"/>
              </a:rPr>
              <a:t> e </a:t>
            </a:r>
            <a:r>
              <a:rPr lang="it-IT" sz="1600" dirty="0" err="1">
                <a:solidFill>
                  <a:schemeClr val="lt1"/>
                </a:solidFill>
                <a:ea typeface="Avenir"/>
                <a:cs typeface="Avenir"/>
                <a:sym typeface="Avenir"/>
              </a:rPr>
              <a:t>Dicillo</a:t>
            </a:r>
            <a:r>
              <a:rPr lang="it-IT" sz="1600" dirty="0">
                <a:solidFill>
                  <a:schemeClr val="lt1"/>
                </a:solidFill>
                <a:ea typeface="Avenir"/>
                <a:cs typeface="Avenir"/>
                <a:sym typeface="Avenir"/>
              </a:rPr>
              <a:t>. La strage venne chiamata Strage di Capaci, e più avanti il mandante venne identificato in Totò Riina.</a:t>
            </a:r>
          </a:p>
          <a:p>
            <a:pPr lvl="0" algn="just"/>
            <a:r>
              <a:rPr lang="it-IT" sz="1600" dirty="0">
                <a:solidFill>
                  <a:schemeClr val="lt1"/>
                </a:solidFill>
                <a:ea typeface="Avenir"/>
                <a:cs typeface="Avenir"/>
                <a:sym typeface="Avenir"/>
              </a:rPr>
              <a:t>Il fatto che gli attentatori sapessero l’ora di arrivo e della partenza di Falcone dimostra che qualcuno “vicino” a lui è probabilmente coinvolto in Cosa Nostra, come era stato paventato da alcuni pentiti.</a:t>
            </a:r>
          </a:p>
        </p:txBody>
      </p:sp>
      <p:pic>
        <p:nvPicPr>
          <p:cNvPr id="167" name="Google Shape;167;p6"/>
          <p:cNvPicPr preferRelativeResize="0"/>
          <p:nvPr/>
        </p:nvPicPr>
        <p:blipFill rotWithShape="1">
          <a:blip r:embed="rId3">
            <a:alphaModFix/>
          </a:blip>
          <a:srcRect/>
          <a:stretch/>
        </p:blipFill>
        <p:spPr>
          <a:xfrm>
            <a:off x="482599" y="310400"/>
            <a:ext cx="3924300" cy="2070100"/>
          </a:xfrm>
          <a:prstGeom prst="rect">
            <a:avLst/>
          </a:prstGeom>
          <a:noFill/>
          <a:ln w="9525" cap="flat" cmpd="sng">
            <a:solidFill>
              <a:schemeClr val="lt1"/>
            </a:solidFill>
            <a:prstDash val="solid"/>
            <a:round/>
            <a:headEnd type="none" w="sm" len="sm"/>
            <a:tailEnd type="none" w="sm" len="sm"/>
          </a:ln>
        </p:spPr>
      </p:pic>
      <p:pic>
        <p:nvPicPr>
          <p:cNvPr id="168" name="Google Shape;168;p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613961" y="310400"/>
            <a:ext cx="3102606" cy="2070100"/>
          </a:xfrm>
          <a:prstGeom prst="rect">
            <a:avLst/>
          </a:prstGeom>
          <a:noFill/>
          <a:ln w="9525" cap="flat" cmpd="sng">
            <a:solidFill>
              <a:schemeClr val="lt1"/>
            </a:solidFill>
            <a:prstDash val="solid"/>
            <a:round/>
            <a:headEnd type="none" w="sm" len="sm"/>
            <a:tailEnd type="none" w="sm" len="sm"/>
          </a:ln>
        </p:spPr>
      </p:pic>
      <p:pic>
        <p:nvPicPr>
          <p:cNvPr id="169" name="Google Shape;169;p6"/>
          <p:cNvPicPr preferRelativeResize="0"/>
          <p:nvPr/>
        </p:nvPicPr>
        <p:blipFill rotWithShape="1">
          <a:blip r:embed="rId5">
            <a:alphaModFix/>
          </a:blip>
          <a:srcRect/>
          <a:stretch/>
        </p:blipFill>
        <p:spPr>
          <a:xfrm>
            <a:off x="4679187" y="310400"/>
            <a:ext cx="3662485" cy="2070100"/>
          </a:xfrm>
          <a:prstGeom prst="rect">
            <a:avLst/>
          </a:prstGeom>
          <a:noFill/>
          <a:ln w="9525" cap="flat" cmpd="sng">
            <a:solidFill>
              <a:schemeClr val="lt1"/>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dissolve">
                                      <p:cBhvr>
                                        <p:cTn id="7" dur="500"/>
                                        <p:tgtEl>
                                          <p:spTgt spid="167"/>
                                        </p:tgtEl>
                                      </p:cBhvr>
                                    </p:animEffect>
                                  </p:childTnLst>
                                </p:cTn>
                              </p:par>
                              <p:par>
                                <p:cTn id="8" presetID="9" presetClass="entr" presetSubtype="0" fill="hold" nodeType="withEffect">
                                  <p:stCondLst>
                                    <p:cond delay="0"/>
                                  </p:stCondLst>
                                  <p:childTnLst>
                                    <p:set>
                                      <p:cBhvr>
                                        <p:cTn id="9" dur="1" fill="hold">
                                          <p:stCondLst>
                                            <p:cond delay="0"/>
                                          </p:stCondLst>
                                        </p:cTn>
                                        <p:tgtEl>
                                          <p:spTgt spid="169"/>
                                        </p:tgtEl>
                                        <p:attrNameLst>
                                          <p:attrName>style.visibility</p:attrName>
                                        </p:attrNameLst>
                                      </p:cBhvr>
                                      <p:to>
                                        <p:strVal val="visible"/>
                                      </p:to>
                                    </p:set>
                                    <p:animEffect transition="in" filter="dissolve">
                                      <p:cBhvr>
                                        <p:cTn id="10" dur="500"/>
                                        <p:tgtEl>
                                          <p:spTgt spid="169"/>
                                        </p:tgtEl>
                                      </p:cBhvr>
                                    </p:animEffect>
                                  </p:childTnLst>
                                </p:cTn>
                              </p:par>
                              <p:par>
                                <p:cTn id="11" presetID="9" presetClass="entr" presetSubtype="0"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dissolve">
                                      <p:cBhvr>
                                        <p:cTn id="13" dur="500"/>
                                        <p:tgtEl>
                                          <p:spTgt spid="168"/>
                                        </p:tgtEl>
                                      </p:cBhvr>
                                    </p:animEffect>
                                  </p:childTnLst>
                                </p:cTn>
                              </p:par>
                            </p:childTnLst>
                          </p:cTn>
                        </p:par>
                        <p:par>
                          <p:cTn id="14" fill="hold">
                            <p:stCondLst>
                              <p:cond delay="500"/>
                            </p:stCondLst>
                            <p:childTnLst>
                              <p:par>
                                <p:cTn id="15" presetID="18" presetClass="entr" presetSubtype="6" fill="hold" grpId="0" nodeType="afterEffect">
                                  <p:stCondLst>
                                    <p:cond delay="0"/>
                                  </p:stCondLst>
                                  <p:childTnLst>
                                    <p:set>
                                      <p:cBhvr>
                                        <p:cTn id="16" dur="1" fill="hold">
                                          <p:stCondLst>
                                            <p:cond delay="0"/>
                                          </p:stCondLst>
                                        </p:cTn>
                                        <p:tgtEl>
                                          <p:spTgt spid="166"/>
                                        </p:tgtEl>
                                        <p:attrNameLst>
                                          <p:attrName>style.visibility</p:attrName>
                                        </p:attrNameLst>
                                      </p:cBhvr>
                                      <p:to>
                                        <p:strVal val="visible"/>
                                      </p:to>
                                    </p:set>
                                    <p:animEffect transition="in" filter="strips(downRight)">
                                      <p:cBhvr>
                                        <p:cTn id="17"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73"/>
        <p:cNvGrpSpPr/>
        <p:nvPr/>
      </p:nvGrpSpPr>
      <p:grpSpPr>
        <a:xfrm>
          <a:off x="0" y="0"/>
          <a:ext cx="0" cy="0"/>
          <a:chOff x="0" y="0"/>
          <a:chExt cx="0" cy="0"/>
        </a:xfrm>
      </p:grpSpPr>
      <p:sp>
        <p:nvSpPr>
          <p:cNvPr id="174" name="Google Shape;174;p7"/>
          <p:cNvSpPr txBox="1"/>
          <p:nvPr/>
        </p:nvSpPr>
        <p:spPr>
          <a:xfrm>
            <a:off x="247973" y="368795"/>
            <a:ext cx="11561735" cy="60016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chemeClr val="lt1"/>
                </a:solidFill>
                <a:latin typeface="+mn-lt"/>
                <a:ea typeface="Avenir"/>
                <a:cs typeface="Avenir"/>
                <a:sym typeface="Avenir"/>
              </a:rPr>
              <a:t>Solo, ferito dalla morte del suo amico, ostacolato dal capo della procura palermitana </a:t>
            </a:r>
            <a:r>
              <a:rPr lang="it-IT" sz="1600" dirty="0" err="1">
                <a:solidFill>
                  <a:schemeClr val="lt1"/>
                </a:solidFill>
                <a:latin typeface="+mn-lt"/>
                <a:ea typeface="Avenir"/>
                <a:cs typeface="Avenir"/>
                <a:sym typeface="Avenir"/>
              </a:rPr>
              <a:t>Giammanco</a:t>
            </a:r>
            <a:r>
              <a:rPr lang="it-IT" sz="1600" dirty="0">
                <a:solidFill>
                  <a:schemeClr val="lt1"/>
                </a:solidFill>
                <a:latin typeface="+mn-lt"/>
                <a:ea typeface="Avenir"/>
                <a:cs typeface="Avenir"/>
                <a:sym typeface="Avenir"/>
              </a:rPr>
              <a:t>, nei due mesi successivi Paolo Borsellino lavorò con frenetica intensità. Sentì pentiti importanti, viaggiò in continuazione ed ebbe un incontro con il ministro dell'Interno Nicola Mancino, che però ha sempre dichiarato di non ricordare quel colloquio. </a:t>
            </a:r>
            <a:endParaRPr sz="1600" dirty="0">
              <a:latin typeface="+mn-lt"/>
            </a:endParaRPr>
          </a:p>
          <a:p>
            <a:pPr marL="0" marR="0" lvl="0" indent="0" algn="just" rtl="0">
              <a:spcBef>
                <a:spcPts val="0"/>
              </a:spcBef>
              <a:spcAft>
                <a:spcPts val="0"/>
              </a:spcAft>
              <a:buNone/>
            </a:pPr>
            <a:r>
              <a:rPr lang="it-IT" sz="1600" dirty="0">
                <a:solidFill>
                  <a:schemeClr val="lt1"/>
                </a:solidFill>
                <a:latin typeface="+mn-lt"/>
                <a:ea typeface="Avenir"/>
                <a:cs typeface="Avenir"/>
                <a:sym typeface="Avenir"/>
              </a:rPr>
              <a:t>La sua, come hanno raccontato alcuni pentiti, era una morte programmata da tempo, ma anticipata con una "premura incredibile". Perché Totò Riina aveva detto «Bisogna scavalcare un muro», e quel muro era Paolo Borsellino.</a:t>
            </a:r>
            <a:endParaRPr sz="1600" dirty="0">
              <a:latin typeface="+mn-lt"/>
            </a:endParaRPr>
          </a:p>
          <a:p>
            <a:pPr marL="0" marR="0" lvl="0" indent="0" algn="just" rtl="0">
              <a:spcBef>
                <a:spcPts val="0"/>
              </a:spcBef>
              <a:spcAft>
                <a:spcPts val="0"/>
              </a:spcAft>
              <a:buNone/>
            </a:pPr>
            <a:r>
              <a:rPr lang="it-IT" sz="1600" dirty="0">
                <a:solidFill>
                  <a:schemeClr val="lt1"/>
                </a:solidFill>
                <a:latin typeface="+mn-lt"/>
                <a:ea typeface="Avenir"/>
                <a:cs typeface="Avenir"/>
                <a:sym typeface="Avenir"/>
              </a:rPr>
              <a:t>Borsellino lo sapeva e addirittura chiese che fosse lasciato "qualche spiraglio" alla sua sicurezza, perché altrimenti sarebbe stata colpita la sua famiglia.</a:t>
            </a:r>
          </a:p>
          <a:p>
            <a:pPr lvl="0" algn="just"/>
            <a:r>
              <a:rPr lang="it-IT" sz="1600" dirty="0">
                <a:solidFill>
                  <a:schemeClr val="lt1"/>
                </a:solidFill>
                <a:ea typeface="Avenir"/>
                <a:cs typeface="Avenir"/>
                <a:sym typeface="Avenir"/>
              </a:rPr>
              <a:t>Il 13 luglio, sconsolato, egli dichiarò: «So che è arrivato il tritolo per me». Alla moglie Agnese disse: «La mafia mi ucciderà quando gli altri lo decideranno», e il 17, fra lo stupore di tutti, salutò uno a uno i colleghi abbracciandoli. Il 19 luglio faceva molto caldo a Palermo. Il magistrato decise di andare a trovare la madre in via D'Amelio. Due minuti prima delle 17, l'esplosione dell'autobomba con 100 kg di tritolo che uccise lui e cinque uomini della scorta si sentì in tutta Palermo. </a:t>
            </a:r>
            <a:endParaRPr lang="it-IT" sz="1600" dirty="0"/>
          </a:p>
          <a:p>
            <a:pPr lvl="0" algn="just"/>
            <a:r>
              <a:rPr lang="it-IT" sz="1600" dirty="0">
                <a:solidFill>
                  <a:schemeClr val="lt1"/>
                </a:solidFill>
                <a:ea typeface="Avenir"/>
                <a:cs typeface="Avenir"/>
                <a:sym typeface="Avenir"/>
              </a:rPr>
              <a:t>«È tutto finito», fu il commento di Antonino Caponnetto.</a:t>
            </a:r>
            <a:endParaRPr lang="it-IT" sz="1600" dirty="0"/>
          </a:p>
          <a:p>
            <a:pPr lvl="0" algn="just"/>
            <a:endParaRPr lang="it-IT" sz="1600" dirty="0">
              <a:solidFill>
                <a:schemeClr val="lt1"/>
              </a:solidFill>
              <a:ea typeface="Avenir"/>
              <a:cs typeface="Avenir"/>
              <a:sym typeface="Avenir"/>
            </a:endParaRPr>
          </a:p>
          <a:p>
            <a:pPr lvl="0" algn="just"/>
            <a:r>
              <a:rPr lang="it-IT" sz="1600" dirty="0">
                <a:solidFill>
                  <a:schemeClr val="lt1"/>
                </a:solidFill>
                <a:ea typeface="Avenir"/>
                <a:cs typeface="Avenir"/>
                <a:sym typeface="Avenir"/>
              </a:rPr>
              <a:t>Gli agenti della scorta di Giovanni Falcone:</a:t>
            </a:r>
            <a:endParaRPr lang="it-IT" sz="1600" dirty="0"/>
          </a:p>
          <a:p>
            <a:pPr lvl="0" algn="just"/>
            <a:r>
              <a:rPr lang="it-IT" sz="1600" b="1" dirty="0">
                <a:solidFill>
                  <a:schemeClr val="lt1"/>
                </a:solidFill>
                <a:ea typeface="Avenir"/>
                <a:cs typeface="Avenir"/>
                <a:sym typeface="Avenir"/>
              </a:rPr>
              <a:t>Rocco Di Cillo</a:t>
            </a:r>
            <a:r>
              <a:rPr lang="it-IT" sz="1600" dirty="0">
                <a:solidFill>
                  <a:schemeClr val="lt1"/>
                </a:solidFill>
                <a:ea typeface="Avenir"/>
                <a:cs typeface="Avenir"/>
                <a:sym typeface="Avenir"/>
              </a:rPr>
              <a:t>, 30 anni, di Triggiano (Bari). Quando superò il concorso in polizia interruppe gli studi universitari e partì per Bolzano, prima sede di servizio. Nel 1989 iniziò a fare parte della scorta di Falcone, e con altri colleghi contribuì a sventare l'attentato alla villa dell'</a:t>
            </a:r>
            <a:r>
              <a:rPr lang="it-IT" sz="1600" dirty="0" err="1">
                <a:solidFill>
                  <a:schemeClr val="lt1"/>
                </a:solidFill>
                <a:ea typeface="Avenir"/>
                <a:cs typeface="Avenir"/>
                <a:sym typeface="Avenir"/>
              </a:rPr>
              <a:t>Addaura</a:t>
            </a:r>
            <a:r>
              <a:rPr lang="it-IT" sz="1600" dirty="0">
                <a:solidFill>
                  <a:schemeClr val="lt1"/>
                </a:solidFill>
                <a:ea typeface="Avenir"/>
                <a:cs typeface="Avenir"/>
                <a:sym typeface="Avenir"/>
              </a:rPr>
              <a:t>.</a:t>
            </a:r>
            <a:endParaRPr lang="it-IT" sz="1600" dirty="0"/>
          </a:p>
          <a:p>
            <a:pPr lvl="0" algn="just"/>
            <a:r>
              <a:rPr lang="it-IT" sz="1600" b="1" dirty="0">
                <a:solidFill>
                  <a:schemeClr val="lt1"/>
                </a:solidFill>
                <a:ea typeface="Avenir"/>
                <a:cs typeface="Avenir"/>
                <a:sym typeface="Avenir"/>
              </a:rPr>
              <a:t>Antonio </a:t>
            </a:r>
            <a:r>
              <a:rPr lang="it-IT" sz="1600" b="1" dirty="0" err="1">
                <a:solidFill>
                  <a:schemeClr val="lt1"/>
                </a:solidFill>
                <a:ea typeface="Avenir"/>
                <a:cs typeface="Avenir"/>
                <a:sym typeface="Avenir"/>
              </a:rPr>
              <a:t>Montinaro</a:t>
            </a:r>
            <a:r>
              <a:rPr lang="it-IT" sz="1600" dirty="0">
                <a:solidFill>
                  <a:schemeClr val="lt1"/>
                </a:solidFill>
                <a:ea typeface="Avenir"/>
                <a:cs typeface="Avenir"/>
                <a:sym typeface="Avenir"/>
              </a:rPr>
              <a:t>, 30 anni, di Calimera (Lecce). Agente scelto, era stato inviato in Sicilia e temporaneamente assegnato al servizio scorte di Falcone. All'inizio sognava di tornare a casa, poi decise di rimanere e aprì un piccolo negozio di detersivi per la moglie. Era padre di due figli piccoli.</a:t>
            </a:r>
            <a:endParaRPr lang="it-IT" sz="1600" dirty="0"/>
          </a:p>
          <a:p>
            <a:pPr lvl="0" algn="just"/>
            <a:r>
              <a:rPr lang="it-IT" sz="1600" b="1" dirty="0">
                <a:solidFill>
                  <a:schemeClr val="lt1"/>
                </a:solidFill>
                <a:ea typeface="Avenir"/>
                <a:cs typeface="Avenir"/>
                <a:sym typeface="Avenir"/>
              </a:rPr>
              <a:t>Vito Schifani , </a:t>
            </a:r>
            <a:r>
              <a:rPr lang="it-IT" sz="1600" dirty="0">
                <a:solidFill>
                  <a:schemeClr val="lt1"/>
                </a:solidFill>
                <a:ea typeface="Avenir"/>
                <a:cs typeface="Avenir"/>
                <a:sym typeface="Avenir"/>
              </a:rPr>
              <a:t>27 anni, di Ostuni (Brindisi). Guidava la prima delle tre auto che scortavano Giovanni Falcone e Francesca Morvillo. Lasciò la moglie di 22 anni, Rosaria, e un figlio di 4 mesi. L'immagine di Rosaria ai funerali è rimasta nella memoria di molti. Sull'altare, piangendo, urlò ai mafiosi: «Io vi perdono, però vi dovete mettere in ginocchio, se avete il coraggio di cambiare...».</a:t>
            </a:r>
            <a:endParaRPr lang="it-IT" sz="1600"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strips(downRight)">
                                      <p:cBhvr>
                                        <p:cTn id="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58000">
              <a:srgbClr val="5E1315"/>
            </a:gs>
            <a:gs pos="79000">
              <a:srgbClr val="3E090B"/>
            </a:gs>
            <a:gs pos="100000">
              <a:srgbClr val="3E090B"/>
            </a:gs>
          </a:gsLst>
          <a:path path="circle">
            <a:fillToRect r="100000" b="100000"/>
          </a:path>
          <a:tileRect l="-100000" t="-100000"/>
        </a:gradFill>
        <a:effectLst/>
      </p:bgPr>
    </p:bg>
    <p:spTree>
      <p:nvGrpSpPr>
        <p:cNvPr id="1" name="Shape 183"/>
        <p:cNvGrpSpPr/>
        <p:nvPr/>
      </p:nvGrpSpPr>
      <p:grpSpPr>
        <a:xfrm>
          <a:off x="0" y="0"/>
          <a:ext cx="0" cy="0"/>
          <a:chOff x="0" y="0"/>
          <a:chExt cx="0" cy="0"/>
        </a:xfrm>
      </p:grpSpPr>
      <p:sp>
        <p:nvSpPr>
          <p:cNvPr id="184" name="Google Shape;184;p9"/>
          <p:cNvSpPr txBox="1"/>
          <p:nvPr/>
        </p:nvSpPr>
        <p:spPr>
          <a:xfrm>
            <a:off x="247973" y="368795"/>
            <a:ext cx="11561735" cy="55091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1600" dirty="0">
                <a:solidFill>
                  <a:schemeClr val="lt1"/>
                </a:solidFill>
                <a:latin typeface="+mn-lt"/>
                <a:ea typeface="Avenir"/>
                <a:cs typeface="Avenir"/>
                <a:sym typeface="Avenir"/>
              </a:rPr>
              <a:t>I membri della scorta di Paolo Borsellino, morti nella strage di Via D'Amelio:</a:t>
            </a:r>
            <a:endParaRPr sz="1600" dirty="0">
              <a:latin typeface="+mn-lt"/>
            </a:endParaRPr>
          </a:p>
          <a:p>
            <a:pPr marL="0" marR="0" lvl="0" indent="0" algn="just" rtl="0">
              <a:spcBef>
                <a:spcPts val="0"/>
              </a:spcBef>
              <a:spcAft>
                <a:spcPts val="0"/>
              </a:spcAft>
              <a:buNone/>
            </a:pPr>
            <a:r>
              <a:rPr lang="it-IT" sz="1600" b="1" dirty="0">
                <a:solidFill>
                  <a:schemeClr val="lt1"/>
                </a:solidFill>
                <a:latin typeface="+mn-lt"/>
                <a:ea typeface="Avenir"/>
                <a:cs typeface="Avenir"/>
                <a:sym typeface="Avenir"/>
              </a:rPr>
              <a:t>Agostino Catalano</a:t>
            </a:r>
            <a:r>
              <a:rPr lang="it-IT" sz="1600" dirty="0">
                <a:solidFill>
                  <a:schemeClr val="lt1"/>
                </a:solidFill>
                <a:latin typeface="+mn-lt"/>
                <a:ea typeface="Avenir"/>
                <a:cs typeface="Avenir"/>
                <a:sym typeface="Avenir"/>
              </a:rPr>
              <a:t>, 43 anni, di Palermo. Era un veterano dell'Ufficio scorte. Da molti anni garantiva la sicurezza dei magistrati, si era appena risposato e aveva 2 figli. Poche settimane prima aveva salvato un bimbo che stava per annegare dinanzi alla spiaggia di Mondello.</a:t>
            </a:r>
            <a:endParaRPr sz="1600" dirty="0">
              <a:latin typeface="+mn-lt"/>
            </a:endParaRPr>
          </a:p>
          <a:p>
            <a:pPr marL="0" marR="0" lvl="0" indent="0" algn="just" rtl="0">
              <a:spcBef>
                <a:spcPts val="0"/>
              </a:spcBef>
              <a:spcAft>
                <a:spcPts val="0"/>
              </a:spcAft>
              <a:buNone/>
            </a:pPr>
            <a:r>
              <a:rPr lang="it-IT" sz="1600" b="1" dirty="0">
                <a:solidFill>
                  <a:schemeClr val="lt1"/>
                </a:solidFill>
                <a:latin typeface="+mn-lt"/>
                <a:ea typeface="Avenir"/>
                <a:cs typeface="Avenir"/>
                <a:sym typeface="Avenir"/>
              </a:rPr>
              <a:t>Walter Eddie Cosina</a:t>
            </a:r>
            <a:r>
              <a:rPr lang="it-IT" sz="1600" dirty="0">
                <a:solidFill>
                  <a:schemeClr val="lt1"/>
                </a:solidFill>
                <a:latin typeface="+mn-lt"/>
                <a:ea typeface="Avenir"/>
                <a:cs typeface="Avenir"/>
                <a:sym typeface="Avenir"/>
              </a:rPr>
              <a:t>, 31 anni, </a:t>
            </a:r>
            <a:r>
              <a:rPr lang="it-IT" sz="1600" dirty="0" err="1">
                <a:solidFill>
                  <a:schemeClr val="lt1"/>
                </a:solidFill>
                <a:latin typeface="+mn-lt"/>
                <a:ea typeface="Avenir"/>
                <a:cs typeface="Avenir"/>
                <a:sym typeface="Avenir"/>
              </a:rPr>
              <a:t>Norwood</a:t>
            </a:r>
            <a:r>
              <a:rPr lang="it-IT" sz="1600" dirty="0">
                <a:solidFill>
                  <a:schemeClr val="lt1"/>
                </a:solidFill>
                <a:latin typeface="+mn-lt"/>
                <a:ea typeface="Avenir"/>
                <a:cs typeface="Avenir"/>
                <a:sym typeface="Avenir"/>
              </a:rPr>
              <a:t> (Australia). Da una decina di giorni era stato assegnato alla scorta del magistrato. Era arrivato nel capoluogo siciliano da Trieste, dove per 10 anni aveva lavorato nella Digos, frequentando corsi speciali di addestramento per fare parte delle scorte. Dopo la strage di Capaci aveva chiesto di andare come volontario a Palermo nell'Ufficio scorte. Era sposato e aveva un bimbo in tenera età.</a:t>
            </a:r>
            <a:endParaRPr sz="1600" dirty="0">
              <a:latin typeface="+mn-lt"/>
            </a:endParaRPr>
          </a:p>
          <a:p>
            <a:pPr marL="0" marR="0" lvl="0" indent="0" algn="just" rtl="0">
              <a:spcBef>
                <a:spcPts val="0"/>
              </a:spcBef>
              <a:spcAft>
                <a:spcPts val="0"/>
              </a:spcAft>
              <a:buNone/>
            </a:pPr>
            <a:r>
              <a:rPr lang="it-IT" sz="1600" b="1" dirty="0">
                <a:solidFill>
                  <a:schemeClr val="lt1"/>
                </a:solidFill>
                <a:latin typeface="+mn-lt"/>
                <a:ea typeface="Avenir"/>
                <a:cs typeface="Avenir"/>
                <a:sym typeface="Avenir"/>
              </a:rPr>
              <a:t>Vincenzo Li Muli</a:t>
            </a:r>
            <a:r>
              <a:rPr lang="it-IT" sz="1600" dirty="0">
                <a:solidFill>
                  <a:schemeClr val="lt1"/>
                </a:solidFill>
                <a:latin typeface="+mn-lt"/>
                <a:ea typeface="Avenir"/>
                <a:cs typeface="Avenir"/>
                <a:sym typeface="Avenir"/>
              </a:rPr>
              <a:t>, 22 anni, di Palermo. Era entrato nel gruppo dopo la strage di Capaci per sostituire i colleghi caduti. L'aveva chiesto lui al giudice e non aveva detto niente ai suoi genitori, perché sapeva che sarebbero stati in pena. Quel giorno sua madre sentì alla televisione che Borsellino era morto con la scorta e disse: «Poveri ragazzi e povere mamme». Non sapeva che fra loro c'era anche suo figlio.</a:t>
            </a:r>
            <a:endParaRPr sz="1600" dirty="0">
              <a:latin typeface="+mn-lt"/>
            </a:endParaRPr>
          </a:p>
          <a:p>
            <a:pPr marL="0" marR="0" lvl="0" indent="0" algn="just" rtl="0">
              <a:spcBef>
                <a:spcPts val="0"/>
              </a:spcBef>
              <a:spcAft>
                <a:spcPts val="0"/>
              </a:spcAft>
              <a:buNone/>
            </a:pPr>
            <a:r>
              <a:rPr lang="it-IT" sz="1600" b="1" dirty="0">
                <a:solidFill>
                  <a:schemeClr val="lt1"/>
                </a:solidFill>
                <a:latin typeface="+mn-lt"/>
                <a:ea typeface="Avenir"/>
                <a:cs typeface="Avenir"/>
                <a:sym typeface="Avenir"/>
              </a:rPr>
              <a:t>Emanuela </a:t>
            </a:r>
            <a:r>
              <a:rPr lang="it-IT" sz="1600" b="1" dirty="0" err="1">
                <a:solidFill>
                  <a:schemeClr val="lt1"/>
                </a:solidFill>
                <a:latin typeface="+mn-lt"/>
                <a:ea typeface="Avenir"/>
                <a:cs typeface="Avenir"/>
                <a:sym typeface="Avenir"/>
              </a:rPr>
              <a:t>Loi</a:t>
            </a:r>
            <a:r>
              <a:rPr lang="it-IT" sz="1600" dirty="0">
                <a:solidFill>
                  <a:schemeClr val="lt1"/>
                </a:solidFill>
                <a:latin typeface="+mn-lt"/>
                <a:ea typeface="Avenir"/>
                <a:cs typeface="Avenir"/>
                <a:sym typeface="Avenir"/>
              </a:rPr>
              <a:t>, 24 anni, di Sestu (Cagliari). Dopo la strage di Capaci fu assegnata al nucleo scorte di Palermo. Bionda, fisico minuto, è stata la prima donna a entrare a far parte di una scorta assegnata a obiettivi a rischio e la prima a morire. Quando arrivò a Palermo disse: «Se ho scelto di fare la poliziotta non posso tirarmi indietro. So benissimo che fare l'agente di polizia in questa città è più difficile che nelle altre, ma a me piace». Quella domenica non doveva essere lì. Era a disposizione e fu aggregata alla scorta all'ultimo minuto.</a:t>
            </a:r>
            <a:endParaRPr sz="1600" dirty="0">
              <a:latin typeface="+mn-lt"/>
            </a:endParaRPr>
          </a:p>
          <a:p>
            <a:pPr marL="0" marR="0" lvl="0" indent="0" algn="just" rtl="0">
              <a:spcBef>
                <a:spcPts val="0"/>
              </a:spcBef>
              <a:spcAft>
                <a:spcPts val="0"/>
              </a:spcAft>
              <a:buNone/>
            </a:pPr>
            <a:r>
              <a:rPr lang="it-IT" sz="1600" b="1" dirty="0">
                <a:solidFill>
                  <a:schemeClr val="lt1"/>
                </a:solidFill>
                <a:latin typeface="+mn-lt"/>
                <a:ea typeface="Avenir"/>
                <a:cs typeface="Avenir"/>
                <a:sym typeface="Avenir"/>
              </a:rPr>
              <a:t>Claudio Traina</a:t>
            </a:r>
            <a:r>
              <a:rPr lang="it-IT" sz="1600" dirty="0">
                <a:solidFill>
                  <a:schemeClr val="lt1"/>
                </a:solidFill>
                <a:latin typeface="+mn-lt"/>
                <a:ea typeface="Avenir"/>
                <a:cs typeface="Avenir"/>
                <a:sym typeface="Avenir"/>
              </a:rPr>
              <a:t>, 27 anni, di Palermo. Agente scelto, neo-padre. Nel corso di un viaggio in Brasile aveva conosciuto una ragazza e l'aveva portata in Italia. Il loro figlio, al momento dell'attentato, aveva pochi mesi.</a:t>
            </a:r>
            <a:endParaRPr sz="1600" dirty="0">
              <a:latin typeface="+mn-lt"/>
            </a:endParaRPr>
          </a:p>
          <a:p>
            <a:pPr marL="0" marR="0" lvl="0" indent="0" algn="just" rtl="0">
              <a:spcBef>
                <a:spcPts val="0"/>
              </a:spcBef>
              <a:spcAft>
                <a:spcPts val="0"/>
              </a:spcAft>
              <a:buNone/>
            </a:pPr>
            <a:br>
              <a:rPr lang="it-IT" sz="1600" dirty="0">
                <a:solidFill>
                  <a:schemeClr val="lt1"/>
                </a:solidFill>
                <a:latin typeface="+mn-lt"/>
                <a:ea typeface="Avenir"/>
                <a:cs typeface="Avenir"/>
                <a:sym typeface="Avenir"/>
              </a:rPr>
            </a:br>
            <a:endParaRPr sz="1600" dirty="0">
              <a:solidFill>
                <a:schemeClr val="lt1"/>
              </a:solidFill>
              <a:latin typeface="+mn-lt"/>
              <a:ea typeface="Avenir"/>
              <a:cs typeface="Avenir"/>
              <a:sym typeface="Avenir"/>
            </a:endParaRPr>
          </a:p>
          <a:p>
            <a:pPr marL="0" marR="0" lvl="0" indent="0" algn="just" rtl="0">
              <a:spcBef>
                <a:spcPts val="0"/>
              </a:spcBef>
              <a:spcAft>
                <a:spcPts val="0"/>
              </a:spcAft>
              <a:buNone/>
            </a:pPr>
            <a:endParaRPr sz="1600" dirty="0">
              <a:solidFill>
                <a:schemeClr val="lt1"/>
              </a:solidFill>
              <a:latin typeface="+mn-lt"/>
              <a:ea typeface="Avenir"/>
              <a:cs typeface="Avenir"/>
              <a:sym typeface="Avenir"/>
            </a:endParaRPr>
          </a:p>
        </p:txBody>
      </p:sp>
      <p:pic>
        <p:nvPicPr>
          <p:cNvPr id="2" name="Immagine 1">
            <a:extLst>
              <a:ext uri="{FF2B5EF4-FFF2-40B4-BE49-F238E27FC236}">
                <a16:creationId xmlns:a16="http://schemas.microsoft.com/office/drawing/2014/main" id="{2E975837-BA9B-A742-A5FA-51D5DE477A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14270" y="5141157"/>
            <a:ext cx="5103363" cy="1473595"/>
          </a:xfrm>
          <a:prstGeom prst="rect">
            <a:avLst/>
          </a:prstGeom>
          <a:ln>
            <a:solidFill>
              <a:schemeClr val="bg1"/>
            </a:solidFill>
          </a:ln>
        </p:spPr>
      </p:pic>
      <p:pic>
        <p:nvPicPr>
          <p:cNvPr id="3" name="Immagine 2">
            <a:extLst>
              <a:ext uri="{FF2B5EF4-FFF2-40B4-BE49-F238E27FC236}">
                <a16:creationId xmlns:a16="http://schemas.microsoft.com/office/drawing/2014/main" id="{7D02474D-FB3D-3D48-B579-D1D250025AA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11401" y="5141157"/>
            <a:ext cx="4149301" cy="1473595"/>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strips(downRight)">
                                      <p:cBhvr>
                                        <p:cTn id="7" dur="500"/>
                                        <p:tgtEl>
                                          <p:spTgt spid="18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1000"/>
                                        <p:tgtEl>
                                          <p:spTgt spid="3"/>
                                        </p:tgtEl>
                                      </p:cBhvr>
                                    </p:animEffect>
                                  </p:childTnLst>
                                </p:cTn>
                              </p:par>
                              <p:par>
                                <p:cTn id="12" presetID="9"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Lst>
  </p:timing>
</p:sld>
</file>

<file path=ppt/theme/theme1.xml><?xml version="1.0" encoding="utf-8"?>
<a:theme xmlns:a="http://schemas.openxmlformats.org/drawingml/2006/main" name="Madison">
  <a:themeElements>
    <a:clrScheme name="Madison">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2467</TotalTime>
  <Words>8617</Words>
  <Application>Microsoft Office PowerPoint</Application>
  <PresentationFormat>Widescreen</PresentationFormat>
  <Paragraphs>222</Paragraphs>
  <Slides>38</Slides>
  <Notes>38</Notes>
  <HiddenSlides>0</HiddenSlides>
  <MMClips>0</MMClips>
  <ScaleCrop>false</ScaleCrop>
  <HeadingPairs>
    <vt:vector size="4" baseType="variant">
      <vt:variant>
        <vt:lpstr>Tema</vt:lpstr>
      </vt:variant>
      <vt:variant>
        <vt:i4>1</vt:i4>
      </vt:variant>
      <vt:variant>
        <vt:lpstr>Titoli diapositive</vt:lpstr>
      </vt:variant>
      <vt:variant>
        <vt:i4>38</vt:i4>
      </vt:variant>
    </vt:vector>
  </HeadingPairs>
  <TitlesOfParts>
    <vt:vector size="39" baseType="lpstr">
      <vt:lpstr>Madison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Yuriko Damiani</cp:lastModifiedBy>
  <cp:revision>231</cp:revision>
  <dcterms:created xsi:type="dcterms:W3CDTF">2023-05-26T16:15:33Z</dcterms:created>
  <dcterms:modified xsi:type="dcterms:W3CDTF">2023-06-22T16:00:28Z</dcterms:modified>
</cp:coreProperties>
</file>